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x="18288000" cy="10287000"/>
  <p:notesSz cx="6858000" cy="9144000"/>
  <p:embeddedFontLst>
    <p:embeddedFont>
      <p:font typeface="Kollektif Bold" charset="1" panose="020B0604020101010102"/>
      <p:regular r:id="rId71"/>
    </p:embeddedFont>
    <p:embeddedFont>
      <p:font typeface="Kollektif" charset="1" panose="020B0604020101010102"/>
      <p:regular r:id="rId72"/>
    </p:embeddedFont>
    <p:embeddedFont>
      <p:font typeface="Public Sans Bold" charset="1" panose="00000000000000000000"/>
      <p:regular r:id="rId73"/>
    </p:embeddedFont>
    <p:embeddedFont>
      <p:font typeface="Roboto Bold" charset="1" panose="02000000000000000000"/>
      <p:regular r:id="rId74"/>
    </p:embeddedFont>
    <p:embeddedFont>
      <p:font typeface="Aileron Bold" charset="1" panose="00000800000000000000"/>
      <p:regular r:id="rId75"/>
    </p:embeddedFont>
    <p:embeddedFont>
      <p:font typeface="Kollektif Italics" charset="1" panose="020B0604020101010102"/>
      <p:regular r:id="rId76"/>
    </p:embeddedFont>
    <p:embeddedFont>
      <p:font typeface="Roboto" charset="1" panose="02000000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39.png" Type="http://schemas.openxmlformats.org/officeDocument/2006/relationships/image"/><Relationship Id="rId12" Target="../media/image4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14" Target="../media/image56.png" Type="http://schemas.openxmlformats.org/officeDocument/2006/relationships/image"/><Relationship Id="rId15" Target="../media/image5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jpeg" Type="http://schemas.openxmlformats.org/officeDocument/2006/relationships/image"/><Relationship Id="rId11" Target="../media/image59.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11" Target="../media/VAGer3pWgPk.mp4" Type="http://schemas.openxmlformats.org/officeDocument/2006/relationships/video"/><Relationship Id="rId12" Target="../media/VAGer3pWgPk.mp4" Type="http://schemas.microsoft.com/office/2007/relationships/media"/><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png" Type="http://schemas.openxmlformats.org/officeDocument/2006/relationships/image"/><Relationship Id="rId12" Target="../media/image73.png" Type="http://schemas.openxmlformats.org/officeDocument/2006/relationships/image"/><Relationship Id="rId13" Target="../media/image7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jpe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12" Target="../media/image82.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3.png" Type="http://schemas.openxmlformats.org/officeDocument/2006/relationships/image"/><Relationship Id="rId12" Target="../media/image38.png" Type="http://schemas.openxmlformats.org/officeDocument/2006/relationships/image"/><Relationship Id="rId13" Target="../media/image84.png" Type="http://schemas.openxmlformats.org/officeDocument/2006/relationships/image"/><Relationship Id="rId14" Target="../media/image4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3.png" Type="http://schemas.openxmlformats.org/officeDocument/2006/relationships/image"/><Relationship Id="rId12" Target="../media/image38.png" Type="http://schemas.openxmlformats.org/officeDocument/2006/relationships/image"/><Relationship Id="rId13" Target="../media/image84.png" Type="http://schemas.openxmlformats.org/officeDocument/2006/relationships/image"/><Relationship Id="rId14" Target="../media/image40.png" Type="http://schemas.openxmlformats.org/officeDocument/2006/relationships/image"/><Relationship Id="rId15" Target="../media/image85.png" Type="http://schemas.openxmlformats.org/officeDocument/2006/relationships/image"/><Relationship Id="rId16" Target="../media/image86.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3.png" Type="http://schemas.openxmlformats.org/officeDocument/2006/relationships/image"/><Relationship Id="rId12" Target="../media/image38.png" Type="http://schemas.openxmlformats.org/officeDocument/2006/relationships/image"/><Relationship Id="rId13" Target="../media/image84.png" Type="http://schemas.openxmlformats.org/officeDocument/2006/relationships/image"/><Relationship Id="rId14" Target="../media/image40.png" Type="http://schemas.openxmlformats.org/officeDocument/2006/relationships/image"/><Relationship Id="rId15" Target="../media/image85.png" Type="http://schemas.openxmlformats.org/officeDocument/2006/relationships/image"/><Relationship Id="rId16" Target="../media/image86.png" Type="http://schemas.openxmlformats.org/officeDocument/2006/relationships/image"/><Relationship Id="rId17" Target="../media/image87.png" Type="http://schemas.openxmlformats.org/officeDocument/2006/relationships/image"/><Relationship Id="rId18" Target="../media/image88.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3.png" Type="http://schemas.openxmlformats.org/officeDocument/2006/relationships/image"/><Relationship Id="rId12" Target="../media/image38.png" Type="http://schemas.openxmlformats.org/officeDocument/2006/relationships/image"/><Relationship Id="rId13" Target="../media/image84.png" Type="http://schemas.openxmlformats.org/officeDocument/2006/relationships/image"/><Relationship Id="rId14" Target="../media/image40.png" Type="http://schemas.openxmlformats.org/officeDocument/2006/relationships/image"/><Relationship Id="rId15" Target="../media/image85.png" Type="http://schemas.openxmlformats.org/officeDocument/2006/relationships/image"/><Relationship Id="rId16" Target="../media/image86.png" Type="http://schemas.openxmlformats.org/officeDocument/2006/relationships/image"/><Relationship Id="rId17" Target="../media/image87.png" Type="http://schemas.openxmlformats.org/officeDocument/2006/relationships/image"/><Relationship Id="rId18" Target="../media/image88.png" Type="http://schemas.openxmlformats.org/officeDocument/2006/relationships/image"/><Relationship Id="rId19" Target="../media/image89.png" Type="http://schemas.openxmlformats.org/officeDocument/2006/relationships/image"/><Relationship Id="rId2" Target="../media/image48.png" Type="http://schemas.openxmlformats.org/officeDocument/2006/relationships/image"/><Relationship Id="rId20" Target="../media/image90.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png" Type="http://schemas.openxmlformats.org/officeDocument/2006/relationships/image"/><Relationship Id="rId12" Target="../media/image100.png" Type="http://schemas.openxmlformats.org/officeDocument/2006/relationships/image"/><Relationship Id="rId13" Target="../media/image101.png" Type="http://schemas.openxmlformats.org/officeDocument/2006/relationships/image"/><Relationship Id="rId14" Target="../media/image102.png" Type="http://schemas.openxmlformats.org/officeDocument/2006/relationships/image"/><Relationship Id="rId15" Target="../media/image103.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png" Type="http://schemas.openxmlformats.org/officeDocument/2006/relationships/image"/><Relationship Id="rId12" Target="../media/image100.png" Type="http://schemas.openxmlformats.org/officeDocument/2006/relationships/image"/><Relationship Id="rId13" Target="../media/image101.png" Type="http://schemas.openxmlformats.org/officeDocument/2006/relationships/image"/><Relationship Id="rId14" Target="../media/image104.png" Type="http://schemas.openxmlformats.org/officeDocument/2006/relationships/image"/><Relationship Id="rId15" Target="../media/image105.png" Type="http://schemas.openxmlformats.org/officeDocument/2006/relationships/image"/><Relationship Id="rId16" Target="../media/image106.png" Type="http://schemas.openxmlformats.org/officeDocument/2006/relationships/image"/><Relationship Id="rId17" Target="../media/image10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11" Target="../media/image11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jpeg" Type="http://schemas.openxmlformats.org/officeDocument/2006/relationships/image"/><Relationship Id="rId11" Target="../media/VAGe8vo6SHE.mp4" Type="http://schemas.openxmlformats.org/officeDocument/2006/relationships/video"/><Relationship Id="rId12" Target="../media/VAGe8vo6SHE.mp4" Type="http://schemas.microsoft.com/office/2007/relationships/media"/><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1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48.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 Id="rId8" Target="../media/image119.png" Type="http://schemas.openxmlformats.org/officeDocument/2006/relationships/image"/><Relationship Id="rId9" Target="../media/image120.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83826" y="1082628"/>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6539" y="3269945"/>
            <a:ext cx="5329118" cy="5309134"/>
          </a:xfrm>
          <a:custGeom>
            <a:avLst/>
            <a:gdLst/>
            <a:ahLst/>
            <a:cxnLst/>
            <a:rect r="r" b="b" t="t" l="l"/>
            <a:pathLst>
              <a:path h="5309134" w="5329118">
                <a:moveTo>
                  <a:pt x="0" y="0"/>
                </a:moveTo>
                <a:lnTo>
                  <a:pt x="5329118" y="0"/>
                </a:lnTo>
                <a:lnTo>
                  <a:pt x="5329118" y="5309134"/>
                </a:lnTo>
                <a:lnTo>
                  <a:pt x="0" y="5309134"/>
                </a:lnTo>
                <a:lnTo>
                  <a:pt x="0" y="0"/>
                </a:lnTo>
                <a:close/>
              </a:path>
            </a:pathLst>
          </a:custGeom>
          <a:blipFill>
            <a:blip r:embed="rId8"/>
            <a:stretch>
              <a:fillRect l="0" t="0" r="0" b="0"/>
            </a:stretch>
          </a:blipFill>
        </p:spPr>
      </p:sp>
      <p:sp>
        <p:nvSpPr>
          <p:cNvPr name="TextBox 8" id="8"/>
          <p:cNvSpPr txBox="true"/>
          <p:nvPr/>
        </p:nvSpPr>
        <p:spPr>
          <a:xfrm rot="0">
            <a:off x="1028700" y="4045426"/>
            <a:ext cx="9657581" cy="762393"/>
          </a:xfrm>
          <a:prstGeom prst="rect">
            <a:avLst/>
          </a:prstGeom>
        </p:spPr>
        <p:txBody>
          <a:bodyPr anchor="t" rtlCol="false" tIns="0" lIns="0" bIns="0" rIns="0">
            <a:spAutoFit/>
          </a:bodyPr>
          <a:lstStyle/>
          <a:p>
            <a:pPr algn="l">
              <a:lnSpc>
                <a:spcPts val="5809"/>
              </a:lnSpc>
            </a:pPr>
            <a:r>
              <a:rPr lang="en-US" sz="5280" spc="2624">
                <a:solidFill>
                  <a:srgbClr val="FFFFFF"/>
                </a:solidFill>
                <a:latin typeface="Kollektif"/>
                <a:ea typeface="Kollektif"/>
                <a:cs typeface="Kollektif"/>
                <a:sym typeface="Kollektif"/>
              </a:rPr>
              <a:t>PROJECT</a:t>
            </a:r>
          </a:p>
        </p:txBody>
      </p:sp>
      <p:sp>
        <p:nvSpPr>
          <p:cNvPr name="TextBox 9" id="9"/>
          <p:cNvSpPr txBox="true"/>
          <p:nvPr/>
        </p:nvSpPr>
        <p:spPr>
          <a:xfrm rot="0">
            <a:off x="4370458" y="4854913"/>
            <a:ext cx="13695775" cy="2277655"/>
          </a:xfrm>
          <a:prstGeom prst="rect">
            <a:avLst/>
          </a:prstGeom>
        </p:spPr>
        <p:txBody>
          <a:bodyPr anchor="t" rtlCol="false" tIns="0" lIns="0" bIns="0" rIns="0">
            <a:spAutoFit/>
          </a:bodyPr>
          <a:lstStyle/>
          <a:p>
            <a:pPr algn="l">
              <a:lnSpc>
                <a:spcPts val="17427"/>
              </a:lnSpc>
            </a:pPr>
            <a:r>
              <a:rPr lang="en-US" b="true" sz="15842" spc="1695">
                <a:solidFill>
                  <a:srgbClr val="FFFFFF"/>
                </a:solidFill>
                <a:latin typeface="Public Sans Bold"/>
                <a:ea typeface="Public Sans Bold"/>
                <a:cs typeface="Public Sans Bold"/>
                <a:sym typeface="Public Sans Bold"/>
              </a:rPr>
              <a:t>토닥TODOC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정신건강에 대해 낮아진 진입장벽</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무엇이든 받아주는 AI</a:t>
            </a:r>
          </a:p>
        </p:txBody>
      </p:sp>
      <p:sp>
        <p:nvSpPr>
          <p:cNvPr name="TextBox 8" id="8"/>
          <p:cNvSpPr txBox="true"/>
          <p:nvPr/>
        </p:nvSpPr>
        <p:spPr>
          <a:xfrm rot="0">
            <a:off x="1919396" y="4786914"/>
            <a:ext cx="3726319" cy="3115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실제 사람과 나의 치부에 대해 이야기하는 것이 꺼려졌다면, 원하지 않는다면 기록이 남지 않도록 할 수 있는 AI 상담사와의 상담 기능은 환자들이 더 적극적으로 자신이 처한 상황과 상태를 표출할 수 있도록 격려</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21" id="21"/>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914757" y="3589210"/>
            <a:ext cx="4460858" cy="388620"/>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18072B"/>
                </a:solidFill>
                <a:latin typeface="Aileron Bold"/>
                <a:ea typeface="Aileron Bold"/>
                <a:cs typeface="Aileron Bold"/>
                <a:sym typeface="Aileron Bold"/>
              </a:rPr>
              <a:t>누구든지 받을 수 있는 큐레이팅</a:t>
            </a:r>
          </a:p>
        </p:txBody>
      </p:sp>
      <p:sp>
        <p:nvSpPr>
          <p:cNvPr name="TextBox 23" id="23"/>
          <p:cNvSpPr txBox="true"/>
          <p:nvPr/>
        </p:nvSpPr>
        <p:spPr>
          <a:xfrm rot="0">
            <a:off x="7282026" y="4786914"/>
            <a:ext cx="3726319" cy="3115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프리미엄 계정 여부에 상관없이, 모든 환자는 자신이 그동안 작성한 포스트와 AI와의 채팅 내용을 기반으로 심리 상태를 분석한 자료와 그 원본을 치료사용 네트워크에 업로드, 큐레이팅을 받기 위한 기반으로 활용 가능</a:t>
            </a:r>
          </a:p>
        </p:txBody>
      </p:sp>
      <p:sp>
        <p:nvSpPr>
          <p:cNvPr name="TextBox 24" id="24"/>
          <p:cNvSpPr txBox="true"/>
          <p:nvPr/>
        </p:nvSpPr>
        <p:spPr>
          <a:xfrm rot="0">
            <a:off x="12279197" y="3607625"/>
            <a:ext cx="4460858" cy="361315"/>
          </a:xfrm>
          <a:prstGeom prst="rect">
            <a:avLst/>
          </a:prstGeom>
        </p:spPr>
        <p:txBody>
          <a:bodyPr anchor="t" rtlCol="false" tIns="0" lIns="0" bIns="0" rIns="0">
            <a:spAutoFit/>
          </a:bodyPr>
          <a:lstStyle/>
          <a:p>
            <a:pPr algn="ctr" marL="0" indent="0" lvl="0">
              <a:lnSpc>
                <a:spcPts val="2990"/>
              </a:lnSpc>
              <a:spcBef>
                <a:spcPct val="0"/>
              </a:spcBef>
            </a:pPr>
            <a:r>
              <a:rPr lang="en-US" b="true" sz="2300">
                <a:solidFill>
                  <a:srgbClr val="18072B"/>
                </a:solidFill>
                <a:latin typeface="Aileron Bold"/>
                <a:ea typeface="Aileron Bold"/>
                <a:cs typeface="Aileron Bold"/>
                <a:sym typeface="Aileron Bold"/>
              </a:rPr>
              <a:t>언제든지 방문 가능한 정신과 / 상담사</a:t>
            </a:r>
          </a:p>
        </p:txBody>
      </p:sp>
      <p:sp>
        <p:nvSpPr>
          <p:cNvPr name="TextBox 25" id="25"/>
          <p:cNvSpPr txBox="true"/>
          <p:nvPr/>
        </p:nvSpPr>
        <p:spPr>
          <a:xfrm rot="0">
            <a:off x="12644656" y="4786914"/>
            <a:ext cx="3726319" cy="3115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당근마켓의 UX를 벤치마킹한 예약 시스템은, 환자와 치료사간의 시간 약속을 더 편리하게 정하고 지킬 수 있도록 하는 편의를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더 간편해진 비대면 예약 절차를 통해 심도있고 질 높은 대면 상담 기회 제공 가능</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79721"/>
            <a:ext cx="3617876" cy="16548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자신이 걱정하거나, 고민하는 요소를</a:t>
            </a:r>
          </a:p>
          <a:p>
            <a:pPr algn="just">
              <a:lnSpc>
                <a:spcPts val="2239"/>
              </a:lnSpc>
            </a:pPr>
            <a:r>
              <a:rPr lang="en-US" sz="1599">
                <a:solidFill>
                  <a:srgbClr val="FFFFFF"/>
                </a:solidFill>
                <a:latin typeface="Kollektif"/>
                <a:ea typeface="Kollektif"/>
                <a:cs typeface="Kollektif"/>
                <a:sym typeface="Kollektif"/>
              </a:rPr>
              <a:t>입력하면 그에 대한 답변을 제공, 자신의 의견 및 태그를 첨부하여 자신이 어떻게 걱정이나 고민을 이겨냈는지 공유할 수 있는 시스템을 함께 제공, 공유를 원하지 않는 이상 정보는 서버에 저장되지 않음.</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291593" y="1611313"/>
            <a:ext cx="2945636" cy="5828447"/>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681406" y="4113828"/>
            <a:ext cx="3031022" cy="5997399"/>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1.</a:t>
            </a:r>
          </a:p>
          <a:p>
            <a:pPr algn="l">
              <a:lnSpc>
                <a:spcPts val="9240"/>
              </a:lnSpc>
            </a:pPr>
            <a:r>
              <a:rPr lang="en-US" sz="6600" b="true">
                <a:solidFill>
                  <a:srgbClr val="FFFFFF"/>
                </a:solidFill>
                <a:latin typeface="Roboto Bold"/>
                <a:ea typeface="Roboto Bold"/>
                <a:cs typeface="Roboto Bold"/>
                <a:sym typeface="Roboto Bold"/>
              </a:rPr>
              <a:t>AI 기반 상담 시스템</a:t>
            </a:r>
          </a:p>
        </p:txBody>
      </p:sp>
      <p:sp>
        <p:nvSpPr>
          <p:cNvPr name="TextBox 32" id="32"/>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고민 해소 </a:t>
            </a:r>
          </a:p>
        </p:txBody>
      </p:sp>
      <p:sp>
        <p:nvSpPr>
          <p:cNvPr name="TextBox 33" id="33"/>
          <p:cNvSpPr txBox="true"/>
          <p:nvPr/>
        </p:nvSpPr>
        <p:spPr>
          <a:xfrm rot="0">
            <a:off x="7492052" y="4875754"/>
            <a:ext cx="8377452" cy="94488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OpenAI사의 GPT-4o mini API를 활용한 AI 프롬프트 엔지니어링을 통해,</a:t>
            </a:r>
          </a:p>
          <a:p>
            <a:pPr algn="just">
              <a:lnSpc>
                <a:spcPts val="2519"/>
              </a:lnSpc>
            </a:pPr>
            <a:r>
              <a:rPr lang="en-US" sz="1799">
                <a:solidFill>
                  <a:srgbClr val="FFFFFF"/>
                </a:solidFill>
                <a:latin typeface="Kollektif"/>
                <a:ea typeface="Kollektif"/>
                <a:cs typeface="Kollektif"/>
                <a:sym typeface="Kollektif"/>
              </a:rPr>
              <a:t>AI 기반 고민 해소 시스템을 운영하고</a:t>
            </a:r>
          </a:p>
          <a:p>
            <a:pPr algn="just">
              <a:lnSpc>
                <a:spcPts val="2519"/>
              </a:lnSpc>
            </a:pPr>
            <a:r>
              <a:rPr lang="en-US" sz="1799">
                <a:solidFill>
                  <a:srgbClr val="FFFFFF"/>
                </a:solidFill>
                <a:latin typeface="Kollektif"/>
                <a:ea typeface="Kollektif"/>
                <a:cs typeface="Kollektif"/>
                <a:sym typeface="Kollektif"/>
              </a:rPr>
              <a:t>실시간으로 소통이 가능한 AI 기반 카운셀링 시스템을 도입</a:t>
            </a:r>
          </a:p>
        </p:txBody>
      </p:sp>
      <p:sp>
        <p:nvSpPr>
          <p:cNvPr name="TextBox 34" id="34"/>
          <p:cNvSpPr txBox="true"/>
          <p:nvPr/>
        </p:nvSpPr>
        <p:spPr>
          <a:xfrm rot="0">
            <a:off x="11923164" y="6468334"/>
            <a:ext cx="46543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카운셀링 시스템</a:t>
            </a:r>
          </a:p>
        </p:txBody>
      </p:sp>
      <p:sp>
        <p:nvSpPr>
          <p:cNvPr name="TextBox 35" id="35"/>
          <p:cNvSpPr txBox="true"/>
          <p:nvPr/>
        </p:nvSpPr>
        <p:spPr>
          <a:xfrm rot="0">
            <a:off x="12261153" y="7189246"/>
            <a:ext cx="3617876" cy="19310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실시간 채팅 기반의 AI 챗봇 시스템은</a:t>
            </a:r>
          </a:p>
          <a:p>
            <a:pPr algn="just">
              <a:lnSpc>
                <a:spcPts val="2239"/>
              </a:lnSpc>
            </a:pPr>
            <a:r>
              <a:rPr lang="en-US" sz="1599">
                <a:solidFill>
                  <a:srgbClr val="FFFFFF"/>
                </a:solidFill>
                <a:latin typeface="Kollektif"/>
                <a:ea typeface="Kollektif"/>
                <a:cs typeface="Kollektif"/>
                <a:sym typeface="Kollektif"/>
              </a:rPr>
              <a:t>사용자의 걱정이나 고민을 들어주고, 긍정적인 해결책을 같이 찾아줌.</a:t>
            </a:r>
          </a:p>
          <a:p>
            <a:pPr algn="just">
              <a:lnSpc>
                <a:spcPts val="2239"/>
              </a:lnSpc>
            </a:pPr>
            <a:r>
              <a:rPr lang="en-US" sz="1599">
                <a:solidFill>
                  <a:srgbClr val="FFFFFF"/>
                </a:solidFill>
                <a:latin typeface="Kollektif"/>
                <a:ea typeface="Kollektif"/>
                <a:cs typeface="Kollektif"/>
                <a:sym typeface="Kollektif"/>
              </a:rPr>
              <a:t>대화는 채팅방 내역 처럼 자동으로 저장되고, AI가 대화의 제목을 자동으로 추천 및 저장하여 언제든 특정 대화를 불러와 다시 시작할 수 있음</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483323" y="7179721"/>
            <a:ext cx="3617876" cy="16548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추후 대학병원, 실제 상담심리사와의 대화 내역 등과 연계하여 많은 임상 자료를 수집, 이를 통해 더 정교한 fine-tuning을 하여 결과적으로 인간 상담심리사를 대체할 수 있고, 원한다면 기록이 남지 않아 훨씬 더 Private한 심리 상담 AI로 탄생 가능.</a:t>
            </a:r>
          </a:p>
        </p:txBody>
      </p:sp>
      <p:grpSp>
        <p:nvGrpSpPr>
          <p:cNvPr name="Group 8" id="8"/>
          <p:cNvGrpSpPr>
            <a:grpSpLocks noChangeAspect="true"/>
          </p:cNvGrpSpPr>
          <p:nvPr/>
        </p:nvGrpSpPr>
        <p:grpSpPr>
          <a:xfrm rot="0">
            <a:off x="291593" y="1611313"/>
            <a:ext cx="2945636" cy="5828447"/>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681406" y="4113828"/>
            <a:ext cx="3031022" cy="5997399"/>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1.</a:t>
            </a:r>
          </a:p>
          <a:p>
            <a:pPr algn="l">
              <a:lnSpc>
                <a:spcPts val="9240"/>
              </a:lnSpc>
            </a:pPr>
            <a:r>
              <a:rPr lang="en-US" sz="6600" b="true">
                <a:solidFill>
                  <a:srgbClr val="FFFFFF"/>
                </a:solidFill>
                <a:latin typeface="Roboto Bold"/>
                <a:ea typeface="Roboto Bold"/>
                <a:cs typeface="Roboto Bold"/>
                <a:sym typeface="Roboto Bold"/>
              </a:rPr>
              <a:t>AI 기반 상담 시스템</a:t>
            </a:r>
          </a:p>
        </p:txBody>
      </p:sp>
      <p:sp>
        <p:nvSpPr>
          <p:cNvPr name="TextBox 32" id="32"/>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상담심리사의 대체</a:t>
            </a:r>
          </a:p>
        </p:txBody>
      </p:sp>
      <p:sp>
        <p:nvSpPr>
          <p:cNvPr name="TextBox 33" id="33"/>
          <p:cNvSpPr txBox="true"/>
          <p:nvPr/>
        </p:nvSpPr>
        <p:spPr>
          <a:xfrm rot="0">
            <a:off x="7492052" y="4875754"/>
            <a:ext cx="8377452" cy="63055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좌측은 일반적인 GPT-4o-mini,</a:t>
            </a:r>
          </a:p>
          <a:p>
            <a:pPr algn="just">
              <a:lnSpc>
                <a:spcPts val="2519"/>
              </a:lnSpc>
            </a:pPr>
            <a:r>
              <a:rPr lang="en-US" sz="1799">
                <a:solidFill>
                  <a:srgbClr val="FFFFFF"/>
                </a:solidFill>
                <a:latin typeface="Kollektif"/>
                <a:ea typeface="Kollektif"/>
                <a:cs typeface="Kollektif"/>
                <a:sym typeface="Kollektif"/>
              </a:rPr>
              <a:t>우측은 본사가 프롬프트 엔지니어링을 통해 fine-tuning한 GPT-4o-mini 모델.</a:t>
            </a:r>
          </a:p>
        </p:txBody>
      </p:sp>
      <p:sp>
        <p:nvSpPr>
          <p:cNvPr name="TextBox 34" id="34"/>
          <p:cNvSpPr txBox="true"/>
          <p:nvPr/>
        </p:nvSpPr>
        <p:spPr>
          <a:xfrm rot="0">
            <a:off x="11923164" y="6468334"/>
            <a:ext cx="46543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24/7 365 </a:t>
            </a:r>
          </a:p>
        </p:txBody>
      </p:sp>
      <p:sp>
        <p:nvSpPr>
          <p:cNvPr name="TextBox 35" id="35"/>
          <p:cNvSpPr txBox="true"/>
          <p:nvPr/>
        </p:nvSpPr>
        <p:spPr>
          <a:xfrm rot="0">
            <a:off x="12261153" y="7189246"/>
            <a:ext cx="3617876" cy="11023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결과적으로 탄생하게 될 LLM은 인간 상담심리사를 대체하여, 예약 필요 없이 그 어느때나 자신의 고민과 걱정을 털어놓을 수 있는 AI로 발전.</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1838027" y="1816145"/>
            <a:ext cx="4047654" cy="8008978"/>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20" id="20"/>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2.</a:t>
            </a:r>
          </a:p>
          <a:p>
            <a:pPr algn="l">
              <a:lnSpc>
                <a:spcPts val="9240"/>
              </a:lnSpc>
            </a:pPr>
            <a:r>
              <a:rPr lang="en-US" sz="6600" b="true">
                <a:solidFill>
                  <a:srgbClr val="FFFFFF"/>
                </a:solidFill>
                <a:latin typeface="Roboto Bold"/>
                <a:ea typeface="Roboto Bold"/>
                <a:cs typeface="Roboto Bold"/>
                <a:sym typeface="Roboto Bold"/>
              </a:rPr>
              <a:t>버블형 SNS 시스템</a:t>
            </a:r>
          </a:p>
        </p:txBody>
      </p:sp>
      <p:sp>
        <p:nvSpPr>
          <p:cNvPr name="TextBox 21" id="21"/>
          <p:cNvSpPr txBox="true"/>
          <p:nvPr/>
        </p:nvSpPr>
        <p:spPr>
          <a:xfrm rot="0">
            <a:off x="7492052" y="4875754"/>
            <a:ext cx="8377452" cy="25165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태그 기반으로 나와 비슷한 걱정을 한(물론 공개를 요청한 사람들의 게시물에 대해서만)</a:t>
            </a:r>
          </a:p>
          <a:p>
            <a:pPr algn="just">
              <a:lnSpc>
                <a:spcPts val="2519"/>
              </a:lnSpc>
            </a:pPr>
            <a:r>
              <a:rPr lang="en-US" sz="1799">
                <a:solidFill>
                  <a:srgbClr val="FFFFFF"/>
                </a:solidFill>
                <a:latin typeface="Kollektif"/>
                <a:ea typeface="Kollektif"/>
                <a:cs typeface="Kollektif"/>
                <a:sym typeface="Kollektif"/>
              </a:rPr>
              <a:t>사람들이 작성한 게시물을 보여주고,</a:t>
            </a:r>
          </a:p>
          <a:p>
            <a:pPr algn="just">
              <a:lnSpc>
                <a:spcPts val="2519"/>
              </a:lnSpc>
            </a:pPr>
            <a:r>
              <a:rPr lang="en-US" sz="1799">
                <a:solidFill>
                  <a:srgbClr val="FFFFFF"/>
                </a:solidFill>
                <a:latin typeface="Kollektif"/>
                <a:ea typeface="Kollektif"/>
                <a:cs typeface="Kollektif"/>
                <a:sym typeface="Kollektif"/>
              </a:rPr>
              <a:t>그들이 어떻게 걱정이나 고민을 이겨냈는지를 보며 스스로 또한 힘을 얻을 수 있는 시스템.</a:t>
            </a:r>
          </a:p>
          <a:p>
            <a:pPr algn="just">
              <a:lnSpc>
                <a:spcPts val="2519"/>
              </a:lnSpc>
            </a:pPr>
            <a:r>
              <a:rPr lang="en-US" sz="1799">
                <a:solidFill>
                  <a:srgbClr val="FFFFFF"/>
                </a:solidFill>
                <a:latin typeface="Kollektif"/>
                <a:ea typeface="Kollektif"/>
                <a:cs typeface="Kollektif"/>
                <a:sym typeface="Kollektif"/>
              </a:rPr>
              <a:t>버블의 크기는 해당 태그로 게시글을 작성한 사람 수에 비례하고,</a:t>
            </a:r>
          </a:p>
          <a:p>
            <a:pPr algn="just">
              <a:lnSpc>
                <a:spcPts val="2519"/>
              </a:lnSpc>
            </a:pPr>
            <a:r>
              <a:rPr lang="en-US" sz="1799">
                <a:solidFill>
                  <a:srgbClr val="FFFFFF"/>
                </a:solidFill>
                <a:latin typeface="Kollektif"/>
                <a:ea typeface="Kollektif"/>
                <a:cs typeface="Kollektif"/>
                <a:sym typeface="Kollektif"/>
              </a:rPr>
              <a:t>버블의 채도는 해당 태그의 조회수에 비례하도록 설계하였음.</a:t>
            </a:r>
          </a:p>
          <a:p>
            <a:pPr algn="just">
              <a:lnSpc>
                <a:spcPts val="2519"/>
              </a:lnSpc>
            </a:pPr>
            <a:r>
              <a:rPr lang="en-US" sz="1799">
                <a:solidFill>
                  <a:srgbClr val="FFFFFF"/>
                </a:solidFill>
                <a:latin typeface="Kollektif"/>
                <a:ea typeface="Kollektif"/>
                <a:cs typeface="Kollektif"/>
                <a:sym typeface="Kollektif"/>
              </a:rPr>
              <a:t>버블을 손가락으로 날리는 행위를 통해 해당 태그에 대한 스트레스 해소도 가능.</a:t>
            </a:r>
          </a:p>
          <a:p>
            <a:pPr algn="just">
              <a:lnSpc>
                <a:spcPts val="2519"/>
              </a:lnSpc>
            </a:pPr>
          </a:p>
          <a:p>
            <a:pPr algn="just">
              <a:lnSpc>
                <a:spcPts val="2519"/>
              </a:lnSpc>
            </a:pPr>
            <a:r>
              <a:rPr lang="en-US" sz="1799">
                <a:solidFill>
                  <a:srgbClr val="FFFFFF"/>
                </a:solidFill>
                <a:latin typeface="Kollektif"/>
                <a:ea typeface="Kollektif"/>
                <a:cs typeface="Kollektif"/>
                <a:sym typeface="Kollektif"/>
              </a:rPr>
              <a:t>본인이 보기에 거부감이 드는 태그는 손쉽게 밀어서 차단 가능.</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383688" y="1549286"/>
            <a:ext cx="2996473" cy="5929036"/>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20" id="20"/>
          <p:cNvGrpSpPr>
            <a:grpSpLocks noChangeAspect="true"/>
          </p:cNvGrpSpPr>
          <p:nvPr/>
        </p:nvGrpSpPr>
        <p:grpSpPr>
          <a:xfrm rot="0">
            <a:off x="3625196" y="3981027"/>
            <a:ext cx="2996473" cy="5929036"/>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38171" t="0" r="-38171"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0" id="30"/>
          <p:cNvSpPr txBox="true"/>
          <p:nvPr/>
        </p:nvSpPr>
        <p:spPr>
          <a:xfrm rot="0">
            <a:off x="7483323" y="2204944"/>
            <a:ext cx="10526821"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2-1.</a:t>
            </a:r>
          </a:p>
          <a:p>
            <a:pPr algn="l">
              <a:lnSpc>
                <a:spcPts val="9240"/>
              </a:lnSpc>
            </a:pPr>
            <a:r>
              <a:rPr lang="en-US" sz="6600" b="true">
                <a:solidFill>
                  <a:srgbClr val="FFFFFF"/>
                </a:solidFill>
                <a:latin typeface="Roboto Bold"/>
                <a:ea typeface="Roboto Bold"/>
                <a:cs typeface="Roboto Bold"/>
                <a:sym typeface="Roboto Bold"/>
              </a:rPr>
              <a:t>극단적 행동 사전 예측 시스템</a:t>
            </a:r>
          </a:p>
        </p:txBody>
      </p:sp>
      <p:sp>
        <p:nvSpPr>
          <p:cNvPr name="TextBox 31" id="31"/>
          <p:cNvSpPr txBox="true"/>
          <p:nvPr/>
        </p:nvSpPr>
        <p:spPr>
          <a:xfrm rot="0">
            <a:off x="7492052" y="4875754"/>
            <a:ext cx="10628990" cy="5034310"/>
          </a:xfrm>
          <a:prstGeom prst="rect">
            <a:avLst/>
          </a:prstGeom>
        </p:spPr>
        <p:txBody>
          <a:bodyPr anchor="t" rtlCol="false" tIns="0" lIns="0" bIns="0" rIns="0">
            <a:spAutoFit/>
          </a:bodyPr>
          <a:lstStyle/>
          <a:p>
            <a:pPr algn="just">
              <a:lnSpc>
                <a:spcPts val="2521"/>
              </a:lnSpc>
            </a:pPr>
            <a:r>
              <a:rPr lang="en-US" sz="1801">
                <a:solidFill>
                  <a:srgbClr val="FFFFFF"/>
                </a:solidFill>
                <a:latin typeface="Kollektif"/>
                <a:ea typeface="Kollektif"/>
                <a:cs typeface="Kollektif"/>
                <a:sym typeface="Kollektif"/>
              </a:rPr>
              <a:t>기존의 서비스는 위급한 상황에서의 즉각적인 물리적 지원이 어려웠음.</a:t>
            </a:r>
          </a:p>
          <a:p>
            <a:pPr algn="just">
              <a:lnSpc>
                <a:spcPts val="2521"/>
              </a:lnSpc>
            </a:pPr>
            <a:r>
              <a:rPr lang="en-US" sz="1801">
                <a:solidFill>
                  <a:srgbClr val="FFFFFF"/>
                </a:solidFill>
                <a:latin typeface="Kollektif"/>
                <a:ea typeface="Kollektif"/>
                <a:cs typeface="Kollektif"/>
                <a:sym typeface="Kollektif"/>
              </a:rPr>
              <a:t>이 서비스는 환자가 기존에 작성하는 포스트와 대화 내용등을 기반으로, </a:t>
            </a:r>
          </a:p>
          <a:p>
            <a:pPr algn="just">
              <a:lnSpc>
                <a:spcPts val="2521"/>
              </a:lnSpc>
            </a:pPr>
            <a:r>
              <a:rPr lang="en-US" sz="1801">
                <a:solidFill>
                  <a:srgbClr val="FFFFFF"/>
                </a:solidFill>
                <a:latin typeface="Kollektif"/>
                <a:ea typeface="Kollektif"/>
                <a:cs typeface="Kollektif"/>
                <a:sym typeface="Kollektif"/>
              </a:rPr>
              <a:t>점진적인 시계열 데이터를 활용하여 환자의 행동 양상을 분석하고, </a:t>
            </a:r>
          </a:p>
          <a:p>
            <a:pPr algn="just">
              <a:lnSpc>
                <a:spcPts val="2521"/>
              </a:lnSpc>
            </a:pPr>
            <a:r>
              <a:rPr lang="en-US" sz="1801">
                <a:solidFill>
                  <a:srgbClr val="FFFFFF"/>
                </a:solidFill>
                <a:latin typeface="Kollektif"/>
                <a:ea typeface="Kollektif"/>
                <a:cs typeface="Kollektif"/>
                <a:sym typeface="Kollektif"/>
              </a:rPr>
              <a:t>트랜스포머 모델을 활용하여 극단적 행동 위험도를 사전에 예측,</a:t>
            </a:r>
          </a:p>
          <a:p>
            <a:pPr algn="just">
              <a:lnSpc>
                <a:spcPts val="2521"/>
              </a:lnSpc>
            </a:pPr>
            <a:r>
              <a:rPr lang="en-US" sz="1801">
                <a:solidFill>
                  <a:srgbClr val="FFFFFF"/>
                </a:solidFill>
                <a:latin typeface="Kollektif"/>
                <a:ea typeface="Kollektif"/>
                <a:cs typeface="Kollektif"/>
                <a:sym typeface="Kollektif"/>
              </a:rPr>
              <a:t>위험군 환자에 대해서는 의료인용 네트워크 내에서 상위 노출,</a:t>
            </a:r>
          </a:p>
          <a:p>
            <a:pPr algn="just">
              <a:lnSpc>
                <a:spcPts val="2521"/>
              </a:lnSpc>
            </a:pPr>
            <a:r>
              <a:rPr lang="en-US" sz="1801">
                <a:solidFill>
                  <a:srgbClr val="FFFFFF"/>
                </a:solidFill>
                <a:latin typeface="Kollektif"/>
                <a:ea typeface="Kollektif"/>
                <a:cs typeface="Kollektif"/>
                <a:sym typeface="Kollektif"/>
              </a:rPr>
              <a:t>주치의 및 상담심리사, 주변인에게 알리는 시스템을 통해</a:t>
            </a:r>
          </a:p>
          <a:p>
            <a:pPr algn="just">
              <a:lnSpc>
                <a:spcPts val="2521"/>
              </a:lnSpc>
            </a:pPr>
            <a:r>
              <a:rPr lang="en-US" sz="1801">
                <a:solidFill>
                  <a:srgbClr val="FFFFFF"/>
                </a:solidFill>
                <a:latin typeface="Kollektif"/>
                <a:ea typeface="Kollektif"/>
                <a:cs typeface="Kollektif"/>
                <a:sym typeface="Kollektif"/>
              </a:rPr>
              <a:t>위험 양상을 띄는 환자에 대한 즉각적인 대처가 가능,</a:t>
            </a:r>
          </a:p>
          <a:p>
            <a:pPr algn="just">
              <a:lnSpc>
                <a:spcPts val="2521"/>
              </a:lnSpc>
            </a:pPr>
            <a:r>
              <a:rPr lang="en-US" sz="1801">
                <a:solidFill>
                  <a:srgbClr val="FFFFFF"/>
                </a:solidFill>
                <a:latin typeface="Kollektif"/>
                <a:ea typeface="Kollektif"/>
                <a:cs typeface="Kollektif"/>
                <a:sym typeface="Kollektif"/>
              </a:rPr>
              <a:t>극단적 선택을 사전에 예방 할 수 있음.</a:t>
            </a: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r>
              <a:rPr lang="en-US" sz="1801">
                <a:solidFill>
                  <a:srgbClr val="FFFFFF"/>
                </a:solidFill>
                <a:latin typeface="Kollektif"/>
                <a:ea typeface="Kollektif"/>
                <a:cs typeface="Kollektif"/>
                <a:sym typeface="Kollektif"/>
              </a:rPr>
              <a:t>&lt;- figure 1 from </a:t>
            </a:r>
            <a:r>
              <a:rPr lang="en-US" sz="1801" i="true">
                <a:solidFill>
                  <a:srgbClr val="FFFFFF"/>
                </a:solidFill>
                <a:latin typeface="Kollektif Italics"/>
                <a:ea typeface="Kollektif Italics"/>
                <a:cs typeface="Kollektif Italics"/>
                <a:sym typeface="Kollektif Italics"/>
              </a:rPr>
              <a:t>Attention Is All You Need, A. Vaswani et 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79721"/>
            <a:ext cx="3617876" cy="8261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근처 정신건강의학과의 위치를 조회하고</a:t>
            </a:r>
          </a:p>
          <a:p>
            <a:pPr algn="just">
              <a:lnSpc>
                <a:spcPts val="2239"/>
              </a:lnSpc>
            </a:pPr>
            <a:r>
              <a:rPr lang="en-US" sz="1599">
                <a:solidFill>
                  <a:srgbClr val="FFFFFF"/>
                </a:solidFill>
                <a:latin typeface="Kollektif"/>
                <a:ea typeface="Kollektif"/>
                <a:cs typeface="Kollektif"/>
                <a:sym typeface="Kollektif"/>
              </a:rPr>
              <a:t>프리미엄 의원의 경우 다른 사람들이 남긴 의견을 조회 가능.</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1084" r="0" b="-17238"/>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근처 마음병원 찾기</a:t>
            </a:r>
          </a:p>
        </p:txBody>
      </p:sp>
      <p:sp>
        <p:nvSpPr>
          <p:cNvPr name="TextBox 42" id="42"/>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a:t>
            </a:r>
          </a:p>
          <a:p>
            <a:pPr algn="l">
              <a:lnSpc>
                <a:spcPts val="9240"/>
              </a:lnSpc>
            </a:pPr>
            <a:r>
              <a:rPr lang="en-US" sz="6600" b="true">
                <a:solidFill>
                  <a:srgbClr val="FFFFFF"/>
                </a:solidFill>
                <a:latin typeface="Roboto Bold"/>
                <a:ea typeface="Roboto Bold"/>
                <a:cs typeface="Roboto Bold"/>
                <a:sym typeface="Roboto Bold"/>
              </a:rPr>
              <a:t>정신건강 큐레이팅 시스템</a:t>
            </a:r>
          </a:p>
        </p:txBody>
      </p:sp>
      <p:sp>
        <p:nvSpPr>
          <p:cNvPr name="TextBox 43" id="43"/>
          <p:cNvSpPr txBox="true"/>
          <p:nvPr/>
        </p:nvSpPr>
        <p:spPr>
          <a:xfrm rot="0">
            <a:off x="7492052" y="4875754"/>
            <a:ext cx="8377452" cy="63055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근처 마음병원 찾기 서비스 및</a:t>
            </a:r>
          </a:p>
          <a:p>
            <a:pPr algn="just">
              <a:lnSpc>
                <a:spcPts val="2519"/>
              </a:lnSpc>
            </a:pPr>
            <a:r>
              <a:rPr lang="en-US" sz="1799">
                <a:solidFill>
                  <a:srgbClr val="FFFFFF"/>
                </a:solidFill>
                <a:latin typeface="Kollektif"/>
                <a:ea typeface="Kollektif"/>
                <a:cs typeface="Kollektif"/>
                <a:sym typeface="Kollektif"/>
              </a:rPr>
              <a:t>원터치 큐레이팅 시스템을 제공</a:t>
            </a:r>
          </a:p>
        </p:txBody>
      </p:sp>
      <p:sp>
        <p:nvSpPr>
          <p:cNvPr name="TextBox 44" id="44"/>
          <p:cNvSpPr txBox="true"/>
          <p:nvPr/>
        </p:nvSpPr>
        <p:spPr>
          <a:xfrm rot="0">
            <a:off x="11923164" y="6468334"/>
            <a:ext cx="5056959"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원터치 큐레이팅</a:t>
            </a:r>
          </a:p>
        </p:txBody>
      </p:sp>
      <p:sp>
        <p:nvSpPr>
          <p:cNvPr name="TextBox 45" id="45"/>
          <p:cNvSpPr txBox="true"/>
          <p:nvPr/>
        </p:nvSpPr>
        <p:spPr>
          <a:xfrm rot="0">
            <a:off x="12261153" y="7189246"/>
            <a:ext cx="4522102" cy="19310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정신과 방문 및 심리 상담 서비스에 접근하는 것은 항상 시작이 어려운 것임.</a:t>
            </a:r>
          </a:p>
          <a:p>
            <a:pPr algn="just">
              <a:lnSpc>
                <a:spcPts val="2239"/>
              </a:lnSpc>
            </a:pPr>
            <a:r>
              <a:rPr lang="en-US" sz="1599">
                <a:solidFill>
                  <a:srgbClr val="FFFFFF"/>
                </a:solidFill>
                <a:latin typeface="Kollektif"/>
                <a:ea typeface="Kollektif"/>
                <a:cs typeface="Kollektif"/>
                <a:sym typeface="Kollektif"/>
              </a:rPr>
              <a:t>따라서, 원터치로 그동안 자신이 작성했던 포스트와 AI 대화 내역을 기반으로 내가 겪고 있는 증상을 가장 잘 봐 줄 수 있는 정신과 전문의 및 상담심리사를 매칭시켜줌.</a:t>
            </a:r>
          </a:p>
          <a:p>
            <a:pPr algn="just">
              <a:lnSpc>
                <a:spcPts val="223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79721"/>
            <a:ext cx="7156854" cy="13785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환자가 작성한 포스트와 AI 채팅 내용을 기반으로 AI 요약본을 생성, 원본 포스트 및 AI챗과 함께 [큐레이팅 게시물]로 등록.</a:t>
            </a:r>
          </a:p>
          <a:p>
            <a:pPr algn="just">
              <a:lnSpc>
                <a:spcPts val="2239"/>
              </a:lnSpc>
            </a:pPr>
            <a:r>
              <a:rPr lang="en-US" sz="1599">
                <a:solidFill>
                  <a:srgbClr val="FFFFFF"/>
                </a:solidFill>
                <a:latin typeface="Kollektif"/>
                <a:ea typeface="Kollektif"/>
                <a:cs typeface="Kollektif"/>
                <a:sym typeface="Kollektif"/>
              </a:rPr>
              <a:t>이 큐레이팅 게시물은 초기에는 비공개 상태이며, “내 맞춤 병원 찾기“를 통해</a:t>
            </a:r>
          </a:p>
          <a:p>
            <a:pPr algn="just">
              <a:lnSpc>
                <a:spcPts val="2239"/>
              </a:lnSpc>
            </a:pPr>
            <a:r>
              <a:rPr lang="en-US" sz="1599">
                <a:solidFill>
                  <a:srgbClr val="FFFFFF"/>
                </a:solidFill>
                <a:latin typeface="Kollektif"/>
                <a:ea typeface="Kollektif"/>
                <a:cs typeface="Kollektif"/>
                <a:sym typeface="Kollektif"/>
              </a:rPr>
              <a:t>환자가 원하는 시간, 거리, 평점 가중치에 따라 추천 의료인의 리스트를 제공,</a:t>
            </a:r>
          </a:p>
          <a:p>
            <a:pPr algn="just">
              <a:lnSpc>
                <a:spcPts val="2239"/>
              </a:lnSpc>
            </a:pPr>
            <a:r>
              <a:rPr lang="en-US" sz="1599">
                <a:solidFill>
                  <a:srgbClr val="FFFFFF"/>
                </a:solidFill>
                <a:latin typeface="Kollektif"/>
                <a:ea typeface="Kollektif"/>
                <a:cs typeface="Kollektif"/>
                <a:sym typeface="Kollektif"/>
              </a:rPr>
              <a:t>원하는 의료인이 있으면 그 의료인에게만 링크를 통해 큐레이팅 게시물을 공개.</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2623" r="0" b="-15699"/>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739359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정신과/상담심리사 자동 매칭 시스템</a:t>
            </a:r>
          </a:p>
        </p:txBody>
      </p:sp>
      <p:sp>
        <p:nvSpPr>
          <p:cNvPr name="TextBox 42" id="4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3-1.</a:t>
            </a:r>
          </a:p>
          <a:p>
            <a:pPr algn="l">
              <a:lnSpc>
                <a:spcPts val="9240"/>
              </a:lnSpc>
            </a:pPr>
            <a:r>
              <a:rPr lang="en-US" sz="6600" b="true">
                <a:solidFill>
                  <a:srgbClr val="FFFFFF"/>
                </a:solidFill>
                <a:latin typeface="Roboto Bold"/>
                <a:ea typeface="Roboto Bold"/>
                <a:cs typeface="Roboto Bold"/>
                <a:sym typeface="Roboto Bold"/>
              </a:rPr>
              <a:t>정신과 / 상담심리사 매칭 시스템</a:t>
            </a:r>
          </a:p>
          <a:p>
            <a:pPr algn="l">
              <a:lnSpc>
                <a:spcPts val="9240"/>
              </a:lnSpc>
            </a:pPr>
          </a:p>
        </p:txBody>
      </p:sp>
      <p:sp>
        <p:nvSpPr>
          <p:cNvPr name="TextBox 43" id="43"/>
          <p:cNvSpPr txBox="true"/>
          <p:nvPr/>
        </p:nvSpPr>
        <p:spPr>
          <a:xfrm rot="0">
            <a:off x="7501577" y="5713954"/>
            <a:ext cx="8377452" cy="3162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 상담심리사 큐레이팅 시스템 제공</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79721"/>
            <a:ext cx="7156854" cy="13785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자동 매칭 시스템을 통해 만나게 된 정신과 전문의 / 상담심리사 중에 마음에 드는 사람이 없으면, 수동 매칭 시스템을 이용 가능.</a:t>
            </a:r>
          </a:p>
          <a:p>
            <a:pPr algn="just">
              <a:lnSpc>
                <a:spcPts val="2239"/>
              </a:lnSpc>
            </a:pPr>
            <a:r>
              <a:rPr lang="en-US" sz="1599">
                <a:solidFill>
                  <a:srgbClr val="FFFFFF"/>
                </a:solidFill>
                <a:latin typeface="Kollektif"/>
                <a:ea typeface="Kollektif"/>
                <a:cs typeface="Kollektif"/>
                <a:sym typeface="Kollektif"/>
              </a:rPr>
              <a:t>본인이 작성한 큐레이팅 게시물을 공개 상태로 전환하여, 치료사용 네트워크에 게시.</a:t>
            </a:r>
          </a:p>
          <a:p>
            <a:pPr algn="just">
              <a:lnSpc>
                <a:spcPts val="2239"/>
              </a:lnSpc>
            </a:pPr>
            <a:r>
              <a:rPr lang="en-US" sz="1599">
                <a:solidFill>
                  <a:srgbClr val="FFFFFF"/>
                </a:solidFill>
                <a:latin typeface="Kollektif"/>
                <a:ea typeface="Kollektif"/>
                <a:cs typeface="Kollektif"/>
                <a:sym typeface="Kollektif"/>
              </a:rPr>
              <a:t>의료인 및 상담심리사가 해당 게시물을 보고 접근하여 코멘트를 남기고,</a:t>
            </a:r>
          </a:p>
          <a:p>
            <a:pPr algn="just">
              <a:lnSpc>
                <a:spcPts val="2239"/>
              </a:lnSpc>
            </a:pPr>
            <a:r>
              <a:rPr lang="en-US" sz="1599">
                <a:solidFill>
                  <a:srgbClr val="FFFFFF"/>
                </a:solidFill>
                <a:latin typeface="Kollektif"/>
                <a:ea typeface="Kollektif"/>
                <a:cs typeface="Kollektif"/>
                <a:sym typeface="Kollektif"/>
              </a:rPr>
              <a:t>환자는 원하는 의료인 및 상담심리사와의 상담을 시작 할 수 있음.</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739359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정신과/상담심리사 수동 매칭 시스템</a:t>
            </a:r>
          </a:p>
        </p:txBody>
      </p:sp>
      <p:sp>
        <p:nvSpPr>
          <p:cNvPr name="TextBox 42" id="4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3-1.</a:t>
            </a:r>
          </a:p>
          <a:p>
            <a:pPr algn="l">
              <a:lnSpc>
                <a:spcPts val="9240"/>
              </a:lnSpc>
            </a:pPr>
            <a:r>
              <a:rPr lang="en-US" sz="6600" b="true">
                <a:solidFill>
                  <a:srgbClr val="FFFFFF"/>
                </a:solidFill>
                <a:latin typeface="Roboto Bold"/>
                <a:ea typeface="Roboto Bold"/>
                <a:cs typeface="Roboto Bold"/>
                <a:sym typeface="Roboto Bold"/>
              </a:rPr>
              <a:t>정신과 / 상담심리사 매칭 시스템</a:t>
            </a:r>
          </a:p>
          <a:p>
            <a:pPr algn="l">
              <a:lnSpc>
                <a:spcPts val="9240"/>
              </a:lnSpc>
            </a:pPr>
          </a:p>
        </p:txBody>
      </p:sp>
      <p:sp>
        <p:nvSpPr>
          <p:cNvPr name="TextBox 43" id="43"/>
          <p:cNvSpPr txBox="true"/>
          <p:nvPr/>
        </p:nvSpPr>
        <p:spPr>
          <a:xfrm rot="0">
            <a:off x="7501577" y="5713954"/>
            <a:ext cx="8377452" cy="3162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 상담심리사 큐레이팅 시스템 제공</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83323" y="7179721"/>
            <a:ext cx="9416202" cy="27597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기존의 실시간 비대면 상담의 가장 큰 한계는 비언어적 소통이었다면,</a:t>
            </a:r>
          </a:p>
          <a:p>
            <a:pPr algn="just">
              <a:lnSpc>
                <a:spcPts val="2239"/>
              </a:lnSpc>
            </a:pPr>
            <a:r>
              <a:rPr lang="en-US" sz="1599">
                <a:solidFill>
                  <a:srgbClr val="FFFFFF"/>
                </a:solidFill>
                <a:latin typeface="Kollektif"/>
                <a:ea typeface="Kollektif"/>
                <a:cs typeface="Kollektif"/>
                <a:sym typeface="Kollektif"/>
              </a:rPr>
              <a:t>환자측 디바이스에서 실시간 얼굴 인식을 통해 감정을 분석하고, 그것을 3D 캐릭터화 하여 프라이버시는 보호하면서도 비언어적 요소를 활용한, 상담심리사의 정밀한 진단을 가능케 함.</a:t>
            </a:r>
          </a:p>
          <a:p>
            <a:pPr algn="just">
              <a:lnSpc>
                <a:spcPts val="2239"/>
              </a:lnSpc>
            </a:pPr>
          </a:p>
          <a:p>
            <a:pPr algn="just">
              <a:lnSpc>
                <a:spcPts val="2239"/>
              </a:lnSpc>
            </a:pPr>
          </a:p>
          <a:p>
            <a:pPr algn="just">
              <a:lnSpc>
                <a:spcPts val="2239"/>
              </a:lnSpc>
            </a:pPr>
            <a:r>
              <a:rPr lang="en-US" sz="1599">
                <a:solidFill>
                  <a:srgbClr val="FFFFFF"/>
                </a:solidFill>
                <a:latin typeface="Kollektif"/>
                <a:ea typeface="Kollektif"/>
                <a:cs typeface="Kollektif"/>
                <a:sym typeface="Kollektif"/>
              </a:rPr>
              <a:t>이미지 출처: https://m.blog.naver.com/jamini3825/220956516517</a:t>
            </a:r>
          </a:p>
          <a:p>
            <a:pPr algn="just">
              <a:lnSpc>
                <a:spcPts val="2239"/>
              </a:lnSpc>
            </a:pPr>
            <a:r>
              <a:rPr lang="en-US" sz="1599">
                <a:solidFill>
                  <a:srgbClr val="FFFFFF"/>
                </a:solidFill>
                <a:latin typeface="Kollektif"/>
                <a:ea typeface="Kollektif"/>
                <a:cs typeface="Kollektif"/>
                <a:sym typeface="Kollektif"/>
              </a:rPr>
              <a:t>이미지 출처:</a:t>
            </a:r>
          </a:p>
          <a:p>
            <a:pPr algn="just">
              <a:lnSpc>
                <a:spcPts val="2239"/>
              </a:lnSpc>
            </a:pPr>
            <a:r>
              <a:rPr lang="en-US" sz="1599">
                <a:solidFill>
                  <a:srgbClr val="FFFFFF"/>
                </a:solidFill>
                <a:latin typeface="Kollektif"/>
                <a:ea typeface="Kollektif"/>
                <a:cs typeface="Kollektif"/>
                <a:sym typeface="Kollektif"/>
              </a:rPr>
              <a:t>https://ko.iosapple.eu/%ED%8E%98%EC%9D%B4%EC%8A%A4%ED%83%80%EC%9E%84%EC%97%90%EC%84%9C-%EB%9D%BC%EC%9D%B4%EB%B8%8C-%EC%82%AC%EC%A7%84%EC%9D%84-%EC%B0%8D%EB%8A%94-%EB%B0%A9%EB%B2%95/</a:t>
            </a:r>
          </a:p>
        </p:txBody>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79733" t="0" r="-79733"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8847" t="-4453" r="-5178" b="-2115"/>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156606" y="6468334"/>
            <a:ext cx="10188298"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프라이버시와 비언어적 소통, 두 마리 토끼를 모두 잡다</a:t>
            </a:r>
          </a:p>
        </p:txBody>
      </p:sp>
      <p:sp>
        <p:nvSpPr>
          <p:cNvPr name="TextBox 32" id="3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3-2.</a:t>
            </a:r>
          </a:p>
          <a:p>
            <a:pPr algn="l">
              <a:lnSpc>
                <a:spcPts val="9240"/>
              </a:lnSpc>
            </a:pPr>
            <a:r>
              <a:rPr lang="en-US" sz="6600" b="true">
                <a:solidFill>
                  <a:srgbClr val="FFFFFF"/>
                </a:solidFill>
                <a:latin typeface="Roboto Bold"/>
                <a:ea typeface="Roboto Bold"/>
                <a:cs typeface="Roboto Bold"/>
                <a:sym typeface="Roboto Bold"/>
              </a:rPr>
              <a:t>상담심리사와의 실시간 </a:t>
            </a:r>
          </a:p>
          <a:p>
            <a:pPr algn="l">
              <a:lnSpc>
                <a:spcPts val="9240"/>
              </a:lnSpc>
            </a:pPr>
            <a:r>
              <a:rPr lang="en-US" sz="6600" b="true">
                <a:solidFill>
                  <a:srgbClr val="FFFFFF"/>
                </a:solidFill>
                <a:latin typeface="Roboto Bold"/>
                <a:ea typeface="Roboto Bold"/>
                <a:cs typeface="Roboto Bold"/>
                <a:sym typeface="Roboto Bold"/>
              </a:rPr>
              <a:t>비대면 상담 시스템</a:t>
            </a:r>
          </a:p>
          <a:p>
            <a:pPr algn="l">
              <a:lnSpc>
                <a:spcPts val="9240"/>
              </a:lnSpc>
            </a:pPr>
          </a:p>
        </p:txBody>
      </p:sp>
      <p:sp>
        <p:nvSpPr>
          <p:cNvPr name="TextBox 33" id="33"/>
          <p:cNvSpPr txBox="true"/>
          <p:nvPr/>
        </p:nvSpPr>
        <p:spPr>
          <a:xfrm rot="0">
            <a:off x="7483323" y="5723479"/>
            <a:ext cx="8377452" cy="63055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상담심리사와의 실시간 비대면 상담 서비스를 제공,</a:t>
            </a:r>
          </a:p>
          <a:p>
            <a:pPr algn="just">
              <a:lnSpc>
                <a:spcPts val="2519"/>
              </a:lnSpc>
            </a:pPr>
            <a:r>
              <a:rPr lang="en-US" sz="1799">
                <a:solidFill>
                  <a:srgbClr val="FFFFFF"/>
                </a:solidFill>
                <a:latin typeface="Kollektif"/>
                <a:ea typeface="Kollektif"/>
                <a:cs typeface="Kollektif"/>
                <a:sym typeface="Kollektif"/>
              </a:rPr>
              <a:t>정신과 약물 치료와 상담심리사를 통한 상담 치료를 동시에 받을 수 있음</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83323" y="7179721"/>
            <a:ext cx="9416202" cy="22072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정신과 약물은 피부과에서 처방하는 항생제와도 같이, 실수로라도 거르지 않고</a:t>
            </a:r>
          </a:p>
          <a:p>
            <a:pPr algn="just">
              <a:lnSpc>
                <a:spcPts val="2239"/>
              </a:lnSpc>
            </a:pPr>
            <a:r>
              <a:rPr lang="en-US" sz="1599">
                <a:solidFill>
                  <a:srgbClr val="FFFFFF"/>
                </a:solidFill>
                <a:latin typeface="Kollektif"/>
                <a:ea typeface="Kollektif"/>
                <a:cs typeface="Kollektif"/>
                <a:sym typeface="Kollektif"/>
              </a:rPr>
              <a:t>매일 정해진 시간에 꾸준히 복용해야 증상을 완화시킬 수 있다.</a:t>
            </a:r>
          </a:p>
          <a:p>
            <a:pPr algn="just">
              <a:lnSpc>
                <a:spcPts val="2239"/>
              </a:lnSpc>
            </a:pPr>
            <a:r>
              <a:rPr lang="en-US" sz="1599">
                <a:solidFill>
                  <a:srgbClr val="FFFFFF"/>
                </a:solidFill>
                <a:latin typeface="Kollektif"/>
                <a:ea typeface="Kollektif"/>
                <a:cs typeface="Kollektif"/>
                <a:sym typeface="Kollektif"/>
              </a:rPr>
              <a:t>이를 돕기 위해, 복약안내서를 휴대전화 카메라로 스캔 하는 것 만으로도 어떤 약을 언제, 얼마나 복용해야 하는지</a:t>
            </a:r>
          </a:p>
          <a:p>
            <a:pPr algn="just">
              <a:lnSpc>
                <a:spcPts val="2239"/>
              </a:lnSpc>
            </a:pPr>
            <a:r>
              <a:rPr lang="en-US" sz="1599">
                <a:solidFill>
                  <a:srgbClr val="FFFFFF"/>
                </a:solidFill>
                <a:latin typeface="Kollektif"/>
                <a:ea typeface="Kollektif"/>
                <a:cs typeface="Kollektif"/>
                <a:sym typeface="Kollektif"/>
              </a:rPr>
              <a:t>자동으로 알림 설정이 이뤄지며,</a:t>
            </a:r>
          </a:p>
          <a:p>
            <a:pPr algn="just">
              <a:lnSpc>
                <a:spcPts val="2239"/>
              </a:lnSpc>
            </a:pPr>
            <a:r>
              <a:rPr lang="en-US" sz="1599">
                <a:solidFill>
                  <a:srgbClr val="FFFFFF"/>
                </a:solidFill>
                <a:latin typeface="Kollektif"/>
                <a:ea typeface="Kollektif"/>
                <a:cs typeface="Kollektif"/>
                <a:sym typeface="Kollektif"/>
              </a:rPr>
              <a:t>특히 상황에 따라 복용해야 하는 약물(안정제 등)의 경우, 스마트워치등의 헬스케어 디바이스와의 연계를 통해</a:t>
            </a:r>
          </a:p>
          <a:p>
            <a:pPr algn="just">
              <a:lnSpc>
                <a:spcPts val="2239"/>
              </a:lnSpc>
            </a:pPr>
            <a:r>
              <a:rPr lang="en-US" sz="1599">
                <a:solidFill>
                  <a:srgbClr val="FFFFFF"/>
                </a:solidFill>
                <a:latin typeface="Kollektif"/>
                <a:ea typeface="Kollektif"/>
                <a:cs typeface="Kollektif"/>
                <a:sym typeface="Kollektif"/>
              </a:rPr>
              <a:t>이상 징후 발생시 환자가 자각하기 전에 미리 복용 권고 알림을 띄우는 방식으로도 작동할 수 있음.</a:t>
            </a:r>
          </a:p>
          <a:p>
            <a:pPr algn="just">
              <a:lnSpc>
                <a:spcPts val="2239"/>
              </a:lnSpc>
            </a:pPr>
          </a:p>
          <a:p>
            <a:pPr algn="just">
              <a:lnSpc>
                <a:spcPts val="2239"/>
              </a:lnSpc>
            </a:pPr>
            <a:r>
              <a:rPr lang="en-US" sz="1599">
                <a:solidFill>
                  <a:srgbClr val="FFFFFF"/>
                </a:solidFill>
                <a:latin typeface="Kollektif"/>
                <a:ea typeface="Kollektif"/>
                <a:cs typeface="Kollektif"/>
                <a:sym typeface="Kollektif"/>
              </a:rPr>
              <a:t>이미지 출처: https://www.pilldoc.co.kr/MedicationAbout</a:t>
            </a:r>
          </a:p>
        </p:txBody>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48988" y="1697316"/>
            <a:ext cx="4672791" cy="3446184"/>
          </a:xfrm>
          <a:custGeom>
            <a:avLst/>
            <a:gdLst/>
            <a:ahLst/>
            <a:cxnLst/>
            <a:rect r="r" b="b" t="t" l="l"/>
            <a:pathLst>
              <a:path h="3446184" w="4672791">
                <a:moveTo>
                  <a:pt x="0" y="0"/>
                </a:moveTo>
                <a:lnTo>
                  <a:pt x="4672791" y="0"/>
                </a:lnTo>
                <a:lnTo>
                  <a:pt x="4672791" y="3446184"/>
                </a:lnTo>
                <a:lnTo>
                  <a:pt x="0" y="3446184"/>
                </a:lnTo>
                <a:lnTo>
                  <a:pt x="0" y="0"/>
                </a:lnTo>
                <a:close/>
              </a:path>
            </a:pathLst>
          </a:custGeom>
          <a:blipFill>
            <a:blip r:embed="rId10"/>
            <a:stretch>
              <a:fillRect l="0" t="0" r="0" b="0"/>
            </a:stretch>
          </a:blipFill>
        </p:spPr>
      </p:sp>
      <p:grpSp>
        <p:nvGrpSpPr>
          <p:cNvPr name="Group 12" id="12"/>
          <p:cNvGrpSpPr>
            <a:grpSpLocks noChangeAspect="true"/>
          </p:cNvGrpSpPr>
          <p:nvPr/>
        </p:nvGrpSpPr>
        <p:grpSpPr>
          <a:xfrm rot="0">
            <a:off x="3739925" y="3921258"/>
            <a:ext cx="3046211" cy="6027452"/>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5650" t="0" r="-15650"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22" id="22"/>
          <p:cNvSpPr txBox="true"/>
          <p:nvPr/>
        </p:nvSpPr>
        <p:spPr>
          <a:xfrm rot="0">
            <a:off x="7156606" y="6468334"/>
            <a:ext cx="10188298"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 약물 치료에 대한 기준을 바로 잡다</a:t>
            </a:r>
          </a:p>
        </p:txBody>
      </p:sp>
      <p:sp>
        <p:nvSpPr>
          <p:cNvPr name="TextBox 23" id="23"/>
          <p:cNvSpPr txBox="true"/>
          <p:nvPr/>
        </p:nvSpPr>
        <p:spPr>
          <a:xfrm rot="0">
            <a:off x="7483323" y="2204944"/>
            <a:ext cx="9204104" cy="3480435"/>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3-3.</a:t>
            </a:r>
          </a:p>
          <a:p>
            <a:pPr algn="l">
              <a:lnSpc>
                <a:spcPts val="9240"/>
              </a:lnSpc>
            </a:pPr>
            <a:r>
              <a:rPr lang="en-US" sz="6600" b="true">
                <a:solidFill>
                  <a:srgbClr val="FFFFFF"/>
                </a:solidFill>
                <a:latin typeface="Roboto Bold"/>
                <a:ea typeface="Roboto Bold"/>
                <a:cs typeface="Roboto Bold"/>
                <a:sym typeface="Roboto Bold"/>
              </a:rPr>
              <a:t>약 복용 알리미 시스템</a:t>
            </a:r>
          </a:p>
          <a:p>
            <a:pPr algn="l">
              <a:lnSpc>
                <a:spcPts val="9240"/>
              </a:lnSpc>
            </a:pPr>
          </a:p>
        </p:txBody>
      </p:sp>
      <p:sp>
        <p:nvSpPr>
          <p:cNvPr name="TextBox 24" id="24"/>
          <p:cNvSpPr txBox="true"/>
          <p:nvPr/>
        </p:nvSpPr>
        <p:spPr>
          <a:xfrm rot="0">
            <a:off x="7483323" y="5723479"/>
            <a:ext cx="8377452" cy="3162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복약안내서를 휴대전화 카메라로 스캔 하는 것 만으로도 약 복용 알림 설정이 이뤄짐</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490100" y="243683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10"/>
            <a:stretch>
              <a:fillRect l="0" t="0" r="0" b="0"/>
            </a:stretch>
          </a:blipFill>
        </p:spPr>
      </p:sp>
      <p:sp>
        <p:nvSpPr>
          <p:cNvPr name="TextBox 10" id="10"/>
          <p:cNvSpPr txBox="true"/>
          <p:nvPr/>
        </p:nvSpPr>
        <p:spPr>
          <a:xfrm rot="0">
            <a:off x="10981901" y="2763648"/>
            <a:ext cx="5730671"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문제 인식</a:t>
            </a:r>
          </a:p>
        </p:txBody>
      </p:sp>
      <p:sp>
        <p:nvSpPr>
          <p:cNvPr name="TextBox 11" id="11"/>
          <p:cNvSpPr txBox="true"/>
          <p:nvPr/>
        </p:nvSpPr>
        <p:spPr>
          <a:xfrm rot="0">
            <a:off x="10905701" y="4465437"/>
            <a:ext cx="5806871" cy="48037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복잡해진 현대 사회는 개개인에게 정신적인 피로도를 제공</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실제로 정신건강의학과를 방문하는 인원 수는 매년 증가(https://health.chosun.com/site/data/html_dir/2023/12/06/2023120602552.html)</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일상생활 속에서도 개개인의 정신건강을 체크하고 증진시킬 수 있는 방법 제공이 요원</a:t>
            </a:r>
          </a:p>
          <a:p>
            <a:pPr algn="just">
              <a:lnSpc>
                <a:spcPts val="3499"/>
              </a:lnSpc>
            </a:pPr>
          </a:p>
        </p:txBody>
      </p:sp>
      <p:sp>
        <p:nvSpPr>
          <p:cNvPr name="TextBox 12" id="12"/>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483323" y="7179721"/>
            <a:ext cx="4197455" cy="16548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환자와의 약속을 스케줄화 하여 자동으로</a:t>
            </a:r>
          </a:p>
          <a:p>
            <a:pPr algn="just">
              <a:lnSpc>
                <a:spcPts val="2239"/>
              </a:lnSpc>
            </a:pPr>
            <a:r>
              <a:rPr lang="en-US" sz="1599">
                <a:solidFill>
                  <a:srgbClr val="FFFFFF"/>
                </a:solidFill>
                <a:latin typeface="Kollektif"/>
                <a:ea typeface="Kollektif"/>
                <a:cs typeface="Kollektif"/>
                <a:sym typeface="Kollektif"/>
              </a:rPr>
              <a:t>관리 해 주며,</a:t>
            </a:r>
          </a:p>
          <a:p>
            <a:pPr algn="just">
              <a:lnSpc>
                <a:spcPts val="2239"/>
              </a:lnSpc>
            </a:pPr>
            <a:r>
              <a:rPr lang="en-US" sz="1599">
                <a:solidFill>
                  <a:srgbClr val="FFFFFF"/>
                </a:solidFill>
                <a:latin typeface="Kollektif"/>
                <a:ea typeface="Kollektif"/>
                <a:cs typeface="Kollektif"/>
                <a:sym typeface="Kollektif"/>
              </a:rPr>
              <a:t>환자별 메모 기능을 통해 환자의 상태를</a:t>
            </a:r>
          </a:p>
          <a:p>
            <a:pPr algn="just">
              <a:lnSpc>
                <a:spcPts val="2239"/>
              </a:lnSpc>
            </a:pPr>
            <a:r>
              <a:rPr lang="en-US" sz="1599">
                <a:solidFill>
                  <a:srgbClr val="FFFFFF"/>
                </a:solidFill>
                <a:latin typeface="Kollektif"/>
                <a:ea typeface="Kollektif"/>
                <a:cs typeface="Kollektif"/>
                <a:sym typeface="Kollektif"/>
              </a:rPr>
              <a:t>종합적으로 추적, 관리 할 수 있음.</a:t>
            </a:r>
          </a:p>
          <a:p>
            <a:pPr algn="just">
              <a:lnSpc>
                <a:spcPts val="2239"/>
              </a:lnSpc>
            </a:pPr>
            <a:r>
              <a:rPr lang="en-US" sz="1599">
                <a:solidFill>
                  <a:srgbClr val="FFFFFF"/>
                </a:solidFill>
                <a:latin typeface="Kollektif"/>
                <a:ea typeface="Kollektif"/>
                <a:cs typeface="Kollektif"/>
                <a:sym typeface="Kollektif"/>
              </a:rPr>
              <a:t>그리고 위 두 기능에 AI가 접목되어 </a:t>
            </a:r>
          </a:p>
          <a:p>
            <a:pPr algn="just">
              <a:lnSpc>
                <a:spcPts val="2239"/>
              </a:lnSpc>
            </a:pPr>
            <a:r>
              <a:rPr lang="en-US" sz="1599">
                <a:solidFill>
                  <a:srgbClr val="FFFFFF"/>
                </a:solidFill>
                <a:latin typeface="Kollektif"/>
                <a:ea typeface="Kollektif"/>
                <a:cs typeface="Kollektif"/>
                <a:sym typeface="Kollektif"/>
              </a:rPr>
              <a:t>마치 간호사가 한 명 더 있는 것 같은 환경을 제공.</a:t>
            </a:r>
          </a:p>
        </p:txBody>
      </p:sp>
      <p:sp>
        <p:nvSpPr>
          <p:cNvPr name="Freeform 8" id="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12016" y="2483083"/>
            <a:ext cx="6406465" cy="5149196"/>
          </a:xfrm>
          <a:custGeom>
            <a:avLst/>
            <a:gdLst/>
            <a:ahLst/>
            <a:cxnLst/>
            <a:rect r="r" b="b" t="t" l="l"/>
            <a:pathLst>
              <a:path h="5149196" w="6406465">
                <a:moveTo>
                  <a:pt x="0" y="0"/>
                </a:moveTo>
                <a:lnTo>
                  <a:pt x="6406465" y="0"/>
                </a:lnTo>
                <a:lnTo>
                  <a:pt x="6406465" y="5149196"/>
                </a:lnTo>
                <a:lnTo>
                  <a:pt x="0" y="5149196"/>
                </a:lnTo>
                <a:lnTo>
                  <a:pt x="0" y="0"/>
                </a:lnTo>
                <a:close/>
              </a:path>
            </a:pathLst>
          </a:custGeom>
          <a:blipFill>
            <a:blip r:embed="rId10"/>
            <a:stretch>
              <a:fillRect l="0" t="0" r="0" b="0"/>
            </a:stretch>
          </a:blipFill>
        </p:spPr>
      </p:sp>
      <p:sp>
        <p:nvSpPr>
          <p:cNvPr name="TextBox 12" id="12"/>
          <p:cNvSpPr txBox="true"/>
          <p:nvPr/>
        </p:nvSpPr>
        <p:spPr>
          <a:xfrm rot="0">
            <a:off x="7156606" y="6468334"/>
            <a:ext cx="429648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기반 환자 관리</a:t>
            </a:r>
          </a:p>
        </p:txBody>
      </p:sp>
      <p:sp>
        <p:nvSpPr>
          <p:cNvPr name="TextBox 13" id="13"/>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4.</a:t>
            </a:r>
          </a:p>
          <a:p>
            <a:pPr algn="l">
              <a:lnSpc>
                <a:spcPts val="9240"/>
              </a:lnSpc>
            </a:pPr>
            <a:r>
              <a:rPr lang="en-US" sz="6600" b="true">
                <a:solidFill>
                  <a:srgbClr val="FFFFFF"/>
                </a:solidFill>
                <a:latin typeface="Roboto Bold"/>
                <a:ea typeface="Roboto Bold"/>
                <a:cs typeface="Roboto Bold"/>
                <a:sym typeface="Roboto Bold"/>
              </a:rPr>
              <a:t>치료사용 어플리케이션</a:t>
            </a:r>
          </a:p>
        </p:txBody>
      </p:sp>
      <p:sp>
        <p:nvSpPr>
          <p:cNvPr name="TextBox 14" id="14"/>
          <p:cNvSpPr txBox="true"/>
          <p:nvPr/>
        </p:nvSpPr>
        <p:spPr>
          <a:xfrm rot="0">
            <a:off x="7492052" y="4875754"/>
            <a:ext cx="8377452" cy="3162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전문의 / 상담심리사가 본 시스템을 활용해야 할 “이유”를 제공</a:t>
            </a:r>
          </a:p>
        </p:txBody>
      </p:sp>
      <p:sp>
        <p:nvSpPr>
          <p:cNvPr name="TextBox 15" id="15"/>
          <p:cNvSpPr txBox="true"/>
          <p:nvPr/>
        </p:nvSpPr>
        <p:spPr>
          <a:xfrm rot="0">
            <a:off x="11923164" y="6468334"/>
            <a:ext cx="5056959"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기반 일일 브리핑</a:t>
            </a:r>
          </a:p>
        </p:txBody>
      </p:sp>
      <p:sp>
        <p:nvSpPr>
          <p:cNvPr name="TextBox 16" id="16"/>
          <p:cNvSpPr txBox="true"/>
          <p:nvPr/>
        </p:nvSpPr>
        <p:spPr>
          <a:xfrm rot="0">
            <a:off x="12261153" y="7189246"/>
            <a:ext cx="4522102" cy="11023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환자와의 약속 및 메모 정보를 기반으로</a:t>
            </a:r>
          </a:p>
          <a:p>
            <a:pPr algn="just">
              <a:lnSpc>
                <a:spcPts val="2239"/>
              </a:lnSpc>
            </a:pPr>
            <a:r>
              <a:rPr lang="en-US" sz="1599">
                <a:solidFill>
                  <a:srgbClr val="FFFFFF"/>
                </a:solidFill>
                <a:latin typeface="Kollektif"/>
                <a:ea typeface="Kollektif"/>
                <a:cs typeface="Kollektif"/>
                <a:sym typeface="Kollektif"/>
              </a:rPr>
              <a:t>AI 기반 일일 브리핑 기능을 제공,</a:t>
            </a:r>
          </a:p>
          <a:p>
            <a:pPr algn="just">
              <a:lnSpc>
                <a:spcPts val="2239"/>
              </a:lnSpc>
            </a:pPr>
            <a:r>
              <a:rPr lang="en-US" sz="1599">
                <a:solidFill>
                  <a:srgbClr val="FFFFFF"/>
                </a:solidFill>
                <a:latin typeface="Kollektif"/>
                <a:ea typeface="Kollektif"/>
                <a:cs typeface="Kollektif"/>
                <a:sym typeface="Kollektif"/>
              </a:rPr>
              <a:t>정신과 전문의 및 상담심리사가 자신의 하루 일정을 </a:t>
            </a:r>
          </a:p>
          <a:p>
            <a:pPr algn="just">
              <a:lnSpc>
                <a:spcPts val="2239"/>
              </a:lnSpc>
            </a:pPr>
            <a:r>
              <a:rPr lang="en-US" sz="1599">
                <a:solidFill>
                  <a:srgbClr val="FFFFFF"/>
                </a:solidFill>
                <a:latin typeface="Kollektif"/>
                <a:ea typeface="Kollektif"/>
                <a:cs typeface="Kollektif"/>
                <a:sym typeface="Kollektif"/>
              </a:rPr>
              <a:t>계획하는데 도움을 줄 수 있음.</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비즈니스 모델</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Careplus 구독형 시스템</a:t>
            </a:r>
          </a:p>
        </p:txBody>
      </p:sp>
      <p:sp>
        <p:nvSpPr>
          <p:cNvPr name="TextBox 8" id="8"/>
          <p:cNvSpPr txBox="true"/>
          <p:nvPr/>
        </p:nvSpPr>
        <p:spPr>
          <a:xfrm rot="0">
            <a:off x="1919396" y="4786914"/>
            <a:ext cx="3726319" cy="15538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인간 상담심리사와의 실시간 상담 기능은 프리미엄 계정에서만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월 구독료 5,000원 예상</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광고</a:t>
            </a:r>
          </a:p>
        </p:txBody>
      </p:sp>
      <p:sp>
        <p:nvSpPr>
          <p:cNvPr name="TextBox 18" id="18"/>
          <p:cNvSpPr txBox="true"/>
          <p:nvPr/>
        </p:nvSpPr>
        <p:spPr>
          <a:xfrm rot="0">
            <a:off x="7282026" y="4786914"/>
            <a:ext cx="3726319" cy="15538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버블형 SNS에서 손으로 클릭하기 쉬운 위치에 광고를 삽입하여, 방문을 유도할 수 있음</a:t>
            </a:r>
          </a:p>
        </p:txBody>
      </p:sp>
      <p:sp>
        <p:nvSpPr>
          <p:cNvPr name="Freeform 19" id="19"/>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114383" y="3279726"/>
            <a:ext cx="4784495" cy="5859233"/>
            <a:chOff x="0" y="0"/>
            <a:chExt cx="1390252" cy="1702544"/>
          </a:xfrm>
        </p:grpSpPr>
        <p:sp>
          <p:nvSpPr>
            <p:cNvPr name="Freeform 21" id="21"/>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2" id="22"/>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프리미엄 병원 시스템</a:t>
            </a:r>
          </a:p>
        </p:txBody>
      </p:sp>
      <p:sp>
        <p:nvSpPr>
          <p:cNvPr name="TextBox 24" id="24"/>
          <p:cNvSpPr txBox="true"/>
          <p:nvPr/>
        </p:nvSpPr>
        <p:spPr>
          <a:xfrm rot="0">
            <a:off x="12644656" y="4786914"/>
            <a:ext cx="3726319" cy="350647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월 88,000원을 지불하여 프리미엄으로 업그레이드 한 의원은 ‘주변 마음병원 찾기‘ 및 큐레이팅 결과에서 상위 노출</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프리미엄 병원의 경우 단순 리뷰를 넘어서 지속적인 내원을 통해 환자가 개선되는 과정을 홍보 가능</a:t>
            </a:r>
          </a:p>
        </p:txBody>
      </p:sp>
      <p:sp>
        <p:nvSpPr>
          <p:cNvPr name="Freeform 25" id="25"/>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비즈니스 모델</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비대면 상담심리사 활동</a:t>
            </a:r>
          </a:p>
        </p:txBody>
      </p:sp>
      <p:sp>
        <p:nvSpPr>
          <p:cNvPr name="TextBox 8" id="8"/>
          <p:cNvSpPr txBox="true"/>
          <p:nvPr/>
        </p:nvSpPr>
        <p:spPr>
          <a:xfrm rot="0">
            <a:off x="1919396" y="4786914"/>
            <a:ext cx="3726319" cy="27254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상담심리사 활동을 수행하는 사람들은 수행한 채팅 버블 수 및 총 인원수에 따라 인센티브를 지급 받을 수 있음.</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버블당 100원 / 인원당 1000원의 인센티브 예상 중</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21" id="21"/>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비대면 상담심리사 양성</a:t>
            </a:r>
          </a:p>
        </p:txBody>
      </p:sp>
      <p:sp>
        <p:nvSpPr>
          <p:cNvPr name="TextBox 23" id="23"/>
          <p:cNvSpPr txBox="true"/>
          <p:nvPr/>
        </p:nvSpPr>
        <p:spPr>
          <a:xfrm rot="0">
            <a:off x="7282026" y="4786914"/>
            <a:ext cx="3726319" cy="27254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심리 상담을 진행하는 것으로, 즉 재택 근무로 소득을 창출 해 낼 수 있다는 점에 기반하여, 국가공인 상담심리사를 양성하는 교육과정을 유료로 제공하고 이를 통해 수익을 벌어들임.</a:t>
            </a:r>
          </a:p>
        </p:txBody>
      </p:sp>
      <p:sp>
        <p:nvSpPr>
          <p:cNvPr name="TextBox 24" id="24"/>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학습용 데이터 판매</a:t>
            </a:r>
          </a:p>
        </p:txBody>
      </p:sp>
      <p:sp>
        <p:nvSpPr>
          <p:cNvPr name="TextBox 25" id="25"/>
          <p:cNvSpPr txBox="true"/>
          <p:nvPr/>
        </p:nvSpPr>
        <p:spPr>
          <a:xfrm rot="0">
            <a:off x="12644656" y="4786914"/>
            <a:ext cx="3726319" cy="23348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환자들의 데이터를 익명화하여, 임상 참고 및 머신러닝 모델 개량에 활용 가능한 형태의 데이터셋으로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해당 데이터셋을 유형, 종류별로 나눠서 유료로 판매</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472827" y="5086350"/>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크게 두 가지 기능이 있음</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AI 기반으로 걱정에 대한 간단한 답변을 하는 시스템</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AI 기반으로 심리 치료가 가미된 ‘대화’를 할 수 있는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두 기능을 모두 순서대로 살펴보도록 하겠음.</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0"/>
            <a:stretch>
              <a:fillRect l="0" t="0" r="0" b="0"/>
            </a:stretch>
          </a:blipFill>
        </p:spPr>
      </p:sp>
      <p:sp>
        <p:nvSpPr>
          <p:cNvPr name="Freeform 8" id="8"/>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1"/>
            <a:stretch>
              <a:fillRect l="0" t="0" r="0" b="0"/>
            </a:stretch>
          </a:blipFill>
        </p:spPr>
      </p:sp>
      <p:sp>
        <p:nvSpPr>
          <p:cNvPr name="Freeform 9" id="9"/>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2"/>
            <a:stretch>
              <a:fillRect l="0" t="0" r="0" b="0"/>
            </a:stretch>
          </a:blipFill>
        </p:spPr>
      </p:sp>
      <p:sp>
        <p:nvSpPr>
          <p:cNvPr name="Freeform 10" id="10"/>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3"/>
            <a:stretch>
              <a:fillRect l="0" t="0" r="0" b="0"/>
            </a:stretch>
          </a:blipFill>
        </p:spPr>
      </p:sp>
      <p:sp>
        <p:nvSpPr>
          <p:cNvPr name="Freeform 11" id="11"/>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4"/>
            <a:stretch>
              <a:fillRect l="0" t="0" r="0" b="0"/>
            </a:stretch>
          </a:blipFill>
        </p:spPr>
      </p:sp>
      <p:sp>
        <p:nvSpPr>
          <p:cNvPr name="Freeform 12" id="12"/>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5"/>
            <a:stretch>
              <a:fillRect l="0" t="0" r="0" b="0"/>
            </a:stretch>
          </a:blipFill>
        </p:spPr>
      </p:sp>
      <p:sp>
        <p:nvSpPr>
          <p:cNvPr name="TextBox 13" id="13"/>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4" id="14"/>
          <p:cNvSpPr txBox="true"/>
          <p:nvPr/>
        </p:nvSpPr>
        <p:spPr>
          <a:xfrm rot="0">
            <a:off x="1472827" y="5086350"/>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사용자가 평소가 가지고 있던 걱정거리를 입력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 10회로 제한</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39276" y="875432"/>
            <a:ext cx="3329093" cy="8536137"/>
          </a:xfrm>
          <a:custGeom>
            <a:avLst/>
            <a:gdLst/>
            <a:ahLst/>
            <a:cxnLst/>
            <a:rect r="r" b="b" t="t" l="l"/>
            <a:pathLst>
              <a:path h="8536137" w="3329093">
                <a:moveTo>
                  <a:pt x="0" y="0"/>
                </a:moveTo>
                <a:lnTo>
                  <a:pt x="3329094" y="0"/>
                </a:lnTo>
                <a:lnTo>
                  <a:pt x="3329094" y="8536136"/>
                </a:lnTo>
                <a:lnTo>
                  <a:pt x="0" y="8536136"/>
                </a:lnTo>
                <a:lnTo>
                  <a:pt x="0" y="0"/>
                </a:lnTo>
                <a:close/>
              </a:path>
            </a:pathLst>
          </a:custGeom>
          <a:blipFill>
            <a:blip r:embed="rId10"/>
            <a:stretch>
              <a:fillRect l="0" t="0" r="0" b="0"/>
            </a:stretch>
          </a:blipFill>
        </p:spPr>
      </p:sp>
      <p:sp>
        <p:nvSpPr>
          <p:cNvPr name="Freeform 8" id="8"/>
          <p:cNvSpPr/>
          <p:nvPr/>
        </p:nvSpPr>
        <p:spPr>
          <a:xfrm flipH="false" flipV="false" rot="0">
            <a:off x="14370697" y="875432"/>
            <a:ext cx="3329093" cy="8536137"/>
          </a:xfrm>
          <a:custGeom>
            <a:avLst/>
            <a:gdLst/>
            <a:ahLst/>
            <a:cxnLst/>
            <a:rect r="r" b="b" t="t" l="l"/>
            <a:pathLst>
              <a:path h="8536137" w="3329093">
                <a:moveTo>
                  <a:pt x="0" y="0"/>
                </a:moveTo>
                <a:lnTo>
                  <a:pt x="3329094" y="0"/>
                </a:lnTo>
                <a:lnTo>
                  <a:pt x="3329094" y="8536136"/>
                </a:lnTo>
                <a:lnTo>
                  <a:pt x="0" y="8536136"/>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86350"/>
            <a:ext cx="6190676" cy="1598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AI는 이에 대한 답변을 생성, 사용자는 이를 공유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공유를 원하지 않을 시 해당 대화 내용은 서버에서 즉시 삭제</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29103" y="465737"/>
            <a:ext cx="3597948" cy="9225507"/>
          </a:xfrm>
          <a:custGeom>
            <a:avLst/>
            <a:gdLst/>
            <a:ahLst/>
            <a:cxnLst/>
            <a:rect r="r" b="b" t="t" l="l"/>
            <a:pathLst>
              <a:path h="9225507" w="3597948">
                <a:moveTo>
                  <a:pt x="0" y="0"/>
                </a:moveTo>
                <a:lnTo>
                  <a:pt x="3597947" y="0"/>
                </a:lnTo>
                <a:lnTo>
                  <a:pt x="3597947" y="9225507"/>
                </a:lnTo>
                <a:lnTo>
                  <a:pt x="0" y="9225507"/>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9" id="9"/>
          <p:cNvSpPr txBox="true"/>
          <p:nvPr/>
        </p:nvSpPr>
        <p:spPr>
          <a:xfrm rot="0">
            <a:off x="1472827" y="5086350"/>
            <a:ext cx="6190676" cy="3199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사용자 생성한 추가적인 콘텐츠와 함께 태그를 입력하여, 자신이 걱정을 이겨낸 방법을 공유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내가 작성한, 공유된 게시물을 ‘내 게시물‘에서 확인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저장된 게시물은 의료인의 임상 결정 자료로도 활용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일일 10회 제한</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872544" y="612415"/>
            <a:ext cx="3576527" cy="9170583"/>
          </a:xfrm>
          <a:custGeom>
            <a:avLst/>
            <a:gdLst/>
            <a:ahLst/>
            <a:cxnLst/>
            <a:rect r="r" b="b" t="t" l="l"/>
            <a:pathLst>
              <a:path h="9170583" w="3576527">
                <a:moveTo>
                  <a:pt x="0" y="0"/>
                </a:moveTo>
                <a:lnTo>
                  <a:pt x="3576527" y="0"/>
                </a:lnTo>
                <a:lnTo>
                  <a:pt x="3576527" y="9170582"/>
                </a:lnTo>
                <a:lnTo>
                  <a:pt x="0" y="9170582"/>
                </a:lnTo>
                <a:lnTo>
                  <a:pt x="0" y="0"/>
                </a:lnTo>
                <a:close/>
              </a:path>
            </a:pathLst>
          </a:custGeom>
          <a:blipFill>
            <a:blip r:embed="rId10"/>
            <a:stretch>
              <a:fillRect l="0" t="0" r="0" b="0"/>
            </a:stretch>
          </a:blipFill>
        </p:spPr>
      </p:sp>
      <p:sp>
        <p:nvSpPr>
          <p:cNvPr name="Freeform 8" id="8"/>
          <p:cNvSpPr/>
          <p:nvPr/>
        </p:nvSpPr>
        <p:spPr>
          <a:xfrm flipH="false" flipV="false" rot="0">
            <a:off x="11872544" y="612415"/>
            <a:ext cx="3576527" cy="9170583"/>
          </a:xfrm>
          <a:custGeom>
            <a:avLst/>
            <a:gdLst/>
            <a:ahLst/>
            <a:cxnLst/>
            <a:rect r="r" b="b" t="t" l="l"/>
            <a:pathLst>
              <a:path h="9170583" w="3576527">
                <a:moveTo>
                  <a:pt x="0" y="0"/>
                </a:moveTo>
                <a:lnTo>
                  <a:pt x="3576527" y="0"/>
                </a:lnTo>
                <a:lnTo>
                  <a:pt x="3576527" y="9170582"/>
                </a:lnTo>
                <a:lnTo>
                  <a:pt x="0" y="9170582"/>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86350"/>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 기반의 심리 치료용 챗봇을 제공</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 50개의 말풍선으로 제한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맥락을 이해하고 이전 정보를 기억하는 등 자연스러운 대화를 제공하면서도, AI 프롬프트 상으로 부정적인 어휘 및 견해를 내보이지 않도록 fine-tuning 되었음</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170265" y="450071"/>
            <a:ext cx="3610167" cy="9256839"/>
          </a:xfrm>
          <a:custGeom>
            <a:avLst/>
            <a:gdLst/>
            <a:ahLst/>
            <a:cxnLst/>
            <a:rect r="r" b="b" t="t" l="l"/>
            <a:pathLst>
              <a:path h="9256839" w="3610167">
                <a:moveTo>
                  <a:pt x="0" y="0"/>
                </a:moveTo>
                <a:lnTo>
                  <a:pt x="3610167" y="0"/>
                </a:lnTo>
                <a:lnTo>
                  <a:pt x="3610167" y="9256839"/>
                </a:lnTo>
                <a:lnTo>
                  <a:pt x="0" y="9256839"/>
                </a:lnTo>
                <a:lnTo>
                  <a:pt x="0" y="0"/>
                </a:lnTo>
                <a:close/>
              </a:path>
            </a:pathLst>
          </a:custGeom>
          <a:blipFill>
            <a:blip r:embed="rId10"/>
            <a:stretch>
              <a:fillRect l="0" t="0" r="0" b="0"/>
            </a:stretch>
          </a:blipFill>
        </p:spPr>
      </p:sp>
      <p:sp>
        <p:nvSpPr>
          <p:cNvPr name="Freeform 8" id="8"/>
          <p:cNvSpPr/>
          <p:nvPr/>
        </p:nvSpPr>
        <p:spPr>
          <a:xfrm flipH="false" flipV="false" rot="0">
            <a:off x="14299442" y="450071"/>
            <a:ext cx="3610167" cy="9256839"/>
          </a:xfrm>
          <a:custGeom>
            <a:avLst/>
            <a:gdLst/>
            <a:ahLst/>
            <a:cxnLst/>
            <a:rect r="r" b="b" t="t" l="l"/>
            <a:pathLst>
              <a:path h="9256839" w="3610167">
                <a:moveTo>
                  <a:pt x="0" y="0"/>
                </a:moveTo>
                <a:lnTo>
                  <a:pt x="3610168" y="0"/>
                </a:lnTo>
                <a:lnTo>
                  <a:pt x="3610168" y="9256839"/>
                </a:lnTo>
                <a:lnTo>
                  <a:pt x="0" y="9256839"/>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86350"/>
            <a:ext cx="6190676" cy="19989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대화를 저장하고 언제든 다시 중단 지점부터 대화를 이어나갈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제목은 AI 기반으로 자동으로 추천됨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저장된 대화는 의료인의 임상 결정 자료로도 활용 가능</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12213795" y="449341"/>
            <a:ext cx="3606879" cy="9258300"/>
          </a:xfrm>
          <a:prstGeom prst="rect">
            <a:avLst/>
          </a:prstGeom>
        </p:spPr>
      </p:pic>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2.</a:t>
            </a:r>
          </a:p>
          <a:p>
            <a:pPr algn="l">
              <a:lnSpc>
                <a:spcPts val="8680"/>
              </a:lnSpc>
            </a:pPr>
            <a:r>
              <a:rPr lang="en-US" sz="6200" b="true">
                <a:solidFill>
                  <a:srgbClr val="18072B"/>
                </a:solidFill>
                <a:latin typeface="Roboto Bold"/>
                <a:ea typeface="Roboto Bold"/>
                <a:cs typeface="Roboto Bold"/>
                <a:sym typeface="Roboto Bold"/>
              </a:rPr>
              <a:t>버블형 SNS 시스템</a:t>
            </a:r>
          </a:p>
        </p:txBody>
      </p:sp>
      <p:sp>
        <p:nvSpPr>
          <p:cNvPr name="TextBox 9" id="9"/>
          <p:cNvSpPr txBox="true"/>
          <p:nvPr/>
        </p:nvSpPr>
        <p:spPr>
          <a:xfrm rot="0">
            <a:off x="1472827" y="5086350"/>
            <a:ext cx="6190676" cy="47993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태그 기반의 빅데이터를 활용하여, 전체 게시물에서 태그가 등장한 빈도에 따라 원의 크기가 정해지고, 태그의 조회수에 따라 원의 채도가 정해지는 시스템으로 직관성을 지녔으며, 터치하면 해당 태그를 가진 게시물 목록으로 이동할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다른 사람은 해당 걱정을 어떻게 이겨냈는지 볼 수 있고, 환자간 긍정적인 영향을 끼칠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버블을 손가락으로 움직여 화면 밖으로 날려버리는 등의 행위로 스트레스 해소 또한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보고 싶지 않은 버블은 손 끝으로 밀어서 손쉽게 차단 가능</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TextBox 12" id="12"/>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3" id="13"/>
          <p:cNvSpPr txBox="true"/>
          <p:nvPr/>
        </p:nvSpPr>
        <p:spPr>
          <a:xfrm rot="0">
            <a:off x="10905701" y="4465437"/>
            <a:ext cx="5806871" cy="30511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심리 상담을 비대면으로 할 수 있는 수준에 그쳐</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정신과 방문을 통한 약물 치료는 병행되지 않음</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비단 심리상담 뿐만 아니라 정신과 방문에 대한 인식 개선도 필요한 실정</a:t>
            </a:r>
          </a:p>
          <a:p>
            <a:pPr algn="just">
              <a:lnSpc>
                <a:spcPts val="3499"/>
              </a:lnSpc>
            </a:pPr>
          </a:p>
        </p:txBody>
      </p:sp>
      <p:sp>
        <p:nvSpPr>
          <p:cNvPr name="TextBox 14" id="1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124257"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0"/>
            <a:stretch>
              <a:fillRect l="0" t="0" r="0" b="0"/>
            </a:stretch>
          </a:blipFill>
        </p:spPr>
      </p:sp>
      <p:sp>
        <p:nvSpPr>
          <p:cNvPr name="Freeform 8" id="8"/>
          <p:cNvSpPr/>
          <p:nvPr/>
        </p:nvSpPr>
        <p:spPr>
          <a:xfrm flipH="false" flipV="false" rot="0">
            <a:off x="14252334"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1"/>
            <a:stretch>
              <a:fillRect l="0" t="0" r="0" b="0"/>
            </a:stretch>
          </a:blipFill>
        </p:spPr>
      </p:sp>
      <p:sp>
        <p:nvSpPr>
          <p:cNvPr name="Freeform 9" id="9"/>
          <p:cNvSpPr/>
          <p:nvPr/>
        </p:nvSpPr>
        <p:spPr>
          <a:xfrm flipH="false" flipV="false" rot="0">
            <a:off x="10124257"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2"/>
            <a:stretch>
              <a:fillRect l="0" t="0" r="0" b="0"/>
            </a:stretch>
          </a:blipFill>
        </p:spPr>
      </p:sp>
      <p:sp>
        <p:nvSpPr>
          <p:cNvPr name="Freeform 10" id="10"/>
          <p:cNvSpPr/>
          <p:nvPr/>
        </p:nvSpPr>
        <p:spPr>
          <a:xfrm flipH="false" flipV="false" rot="0">
            <a:off x="14252334"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3"/>
            <a:stretch>
              <a:fillRect l="0" t="0" r="0" b="0"/>
            </a:stretch>
          </a:blipFill>
        </p:spPr>
      </p:sp>
      <p:sp>
        <p:nvSpPr>
          <p:cNvPr name="TextBox 11" id="11"/>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2.</a:t>
            </a:r>
          </a:p>
          <a:p>
            <a:pPr algn="l">
              <a:lnSpc>
                <a:spcPts val="8680"/>
              </a:lnSpc>
            </a:pPr>
            <a:r>
              <a:rPr lang="en-US" sz="6200" b="true">
                <a:solidFill>
                  <a:srgbClr val="18072B"/>
                </a:solidFill>
                <a:latin typeface="Roboto Bold"/>
                <a:ea typeface="Roboto Bold"/>
                <a:cs typeface="Roboto Bold"/>
                <a:sym typeface="Roboto Bold"/>
              </a:rPr>
              <a:t>버블형 SNS 시스템</a:t>
            </a:r>
          </a:p>
        </p:txBody>
      </p:sp>
      <p:sp>
        <p:nvSpPr>
          <p:cNvPr name="TextBox 12" id="12"/>
          <p:cNvSpPr txBox="true"/>
          <p:nvPr/>
        </p:nvSpPr>
        <p:spPr>
          <a:xfrm rot="0">
            <a:off x="1472827" y="5086350"/>
            <a:ext cx="6190676" cy="47993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태그 기반의 빅데이터를 활용하여, 전체 게시물에서 태그가 등장한 빈도에 따라 원의 크기가 정해지고, 태그의 조회수에 따라 원의 채도가 정해지는 시스템으로 직관성을 지녔으며, 터치하면 해당 태그를 가진 게시물 목록으로 이동할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다른 사람은 해당 걱정을 어떻게 이겨냈는지 볼 수 있고, 환자간 긍정적인 영향을 끼칠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버블을 손가락으로 움직여 화면 밖으로 날려버리는 등의 행위로 스트레스 해소 또한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보고 싶지 않은 버블은 손 끝으로 밀어서 손쉽게 차단 가능</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26253" y="387778"/>
            <a:ext cx="3709463" cy="9511443"/>
          </a:xfrm>
          <a:custGeom>
            <a:avLst/>
            <a:gdLst/>
            <a:ahLst/>
            <a:cxnLst/>
            <a:rect r="r" b="b" t="t" l="l"/>
            <a:pathLst>
              <a:path h="9511443" w="3709463">
                <a:moveTo>
                  <a:pt x="0" y="0"/>
                </a:moveTo>
                <a:lnTo>
                  <a:pt x="3709463" y="0"/>
                </a:lnTo>
                <a:lnTo>
                  <a:pt x="3709463" y="9511444"/>
                </a:lnTo>
                <a:lnTo>
                  <a:pt x="0" y="9511444"/>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9" id="9"/>
          <p:cNvSpPr txBox="true"/>
          <p:nvPr/>
        </p:nvSpPr>
        <p:spPr>
          <a:xfrm rot="0">
            <a:off x="1535766" y="6294048"/>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병원이 리스트 상단에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병원의 경우 일반적인 리뷰와는 별개로 존재하는 매 방문마다의 한줄평 공개를 통해 환자들이 호전되어가는 생생한 후기를 추가적으로 제공 할 예정임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원터치로 방문 예약 가능</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487895"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0"/>
            <a:stretch>
              <a:fillRect l="0" t="0" r="0" b="0"/>
            </a:stretch>
          </a:blipFill>
        </p:spPr>
      </p:sp>
      <p:sp>
        <p:nvSpPr>
          <p:cNvPr name="Freeform 8" id="8"/>
          <p:cNvSpPr/>
          <p:nvPr/>
        </p:nvSpPr>
        <p:spPr>
          <a:xfrm flipH="false" flipV="false" rot="0">
            <a:off x="14218758"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1"/>
            <a:stretch>
              <a:fillRect l="0" t="0" r="0" b="0"/>
            </a:stretch>
          </a:blipFill>
        </p:spPr>
      </p:sp>
      <p:sp>
        <p:nvSpPr>
          <p:cNvPr name="Freeform 9" id="9"/>
          <p:cNvSpPr/>
          <p:nvPr/>
        </p:nvSpPr>
        <p:spPr>
          <a:xfrm flipH="false" flipV="false" rot="0">
            <a:off x="10487895"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2"/>
            <a:stretch>
              <a:fillRect l="0" t="0" r="0" b="0"/>
            </a:stretch>
          </a:blipFill>
        </p:spPr>
      </p:sp>
      <p:sp>
        <p:nvSpPr>
          <p:cNvPr name="Freeform 10" id="10"/>
          <p:cNvSpPr/>
          <p:nvPr/>
        </p:nvSpPr>
        <p:spPr>
          <a:xfrm flipH="false" flipV="false" rot="0">
            <a:off x="14218758"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3"/>
            <a:stretch>
              <a:fillRect l="0" t="0" r="0" b="0"/>
            </a:stretch>
          </a:blipFill>
        </p:spPr>
      </p:sp>
      <p:sp>
        <p:nvSpPr>
          <p:cNvPr name="TextBox 11" id="11"/>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12" id="12"/>
          <p:cNvSpPr txBox="true"/>
          <p:nvPr/>
        </p:nvSpPr>
        <p:spPr>
          <a:xfrm rot="0">
            <a:off x="1535766" y="6294048"/>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병원이 리스트 상단에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병원의 경우 일반적인 리뷰와는 별개로 존재하는 매 방문마다의 한줄평 공개를 통해 환자들이 호전되어가는 생생한 후기를 추가적으로 제공 할 예정임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원터치로 방문 예약 가능</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0"/>
            <a:stretch>
              <a:fillRect l="0" t="0" r="0" b="0"/>
            </a:stretch>
          </a:blipFill>
        </p:spPr>
      </p:sp>
      <p:sp>
        <p:nvSpPr>
          <p:cNvPr name="Freeform 8" id="8"/>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1"/>
            <a:stretch>
              <a:fillRect l="0" t="0" r="0" b="0"/>
            </a:stretch>
          </a:blipFill>
        </p:spPr>
      </p:sp>
      <p:sp>
        <p:nvSpPr>
          <p:cNvPr name="Freeform 9" id="9"/>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2"/>
            <a:stretch>
              <a:fillRect l="0" t="0" r="0" b="0"/>
            </a:stretch>
          </a:blipFill>
        </p:spPr>
      </p:sp>
      <p:sp>
        <p:nvSpPr>
          <p:cNvPr name="Freeform 10" id="10"/>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3"/>
            <a:stretch>
              <a:fillRect l="0" t="0" r="0" b="0"/>
            </a:stretch>
          </a:blipFill>
        </p:spPr>
      </p:sp>
      <p:sp>
        <p:nvSpPr>
          <p:cNvPr name="Freeform 11" id="11"/>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4"/>
            <a:stretch>
              <a:fillRect l="0" t="0" r="0" b="0"/>
            </a:stretch>
          </a:blipFill>
        </p:spPr>
      </p:sp>
      <p:sp>
        <p:nvSpPr>
          <p:cNvPr name="TextBox 12" id="12"/>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13" id="13"/>
          <p:cNvSpPr txBox="true"/>
          <p:nvPr/>
        </p:nvSpPr>
        <p:spPr>
          <a:xfrm rot="0">
            <a:off x="1535766" y="6294048"/>
            <a:ext cx="6190676" cy="2399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별도의 복잡한 절차 없이 원터치로 큐레이팅을 받을 수 있는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 시스템을 통해서 정신건강의학과 및 심리상담에 대한 진입장벽을 낮춤</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처음 시작하는 것에 대한 두려움을, 가볍게 시작하는 방법을 제시함으로써 완화</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4450145" y="911045"/>
            <a:ext cx="2410520" cy="8495223"/>
          </a:xfrm>
          <a:custGeom>
            <a:avLst/>
            <a:gdLst/>
            <a:ahLst/>
            <a:cxnLst/>
            <a:rect r="r" b="b" t="t" l="l"/>
            <a:pathLst>
              <a:path h="8495223" w="2410520">
                <a:moveTo>
                  <a:pt x="0" y="0"/>
                </a:moveTo>
                <a:lnTo>
                  <a:pt x="2410520" y="0"/>
                </a:lnTo>
                <a:lnTo>
                  <a:pt x="2410520" y="8495223"/>
                </a:lnTo>
                <a:lnTo>
                  <a:pt x="0" y="8495223"/>
                </a:lnTo>
                <a:lnTo>
                  <a:pt x="0" y="0"/>
                </a:lnTo>
                <a:close/>
              </a:path>
            </a:pathLst>
          </a:custGeom>
          <a:blipFill>
            <a:blip r:embed="rId12"/>
            <a:stretch>
              <a:fillRect l="0" t="0" r="0" b="0"/>
            </a:stretch>
          </a:blipFill>
        </p:spPr>
      </p:sp>
      <p:sp>
        <p:nvSpPr>
          <p:cNvPr name="TextBox 10" id="10"/>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1" id="11"/>
          <p:cNvSpPr txBox="true"/>
          <p:nvPr/>
        </p:nvSpPr>
        <p:spPr>
          <a:xfrm rot="0">
            <a:off x="1535766" y="6294048"/>
            <a:ext cx="6190676" cy="1598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제출에 동의하면, 그간 자신이 작성한 포스트와 AI 채팅 내역을 기반으로 AI 요약본을 포함한 큐레이팅 게시글을 자동으로 생성</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기본적으로, 큐레이팅 게시글은 비공개 상태</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TextBox 12" id="12"/>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3" id="13"/>
          <p:cNvSpPr txBox="true"/>
          <p:nvPr/>
        </p:nvSpPr>
        <p:spPr>
          <a:xfrm rot="0">
            <a:off x="1535766" y="6294048"/>
            <a:ext cx="6190676" cy="27990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예약 할 수 있는 시각이 빠른 순, 거리가 가까운 순, 평점이 높은 순 중에 자신이 원하는 가중치를 손가락으로 직관적으로 선택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의원에 속한 의료인이 우선적으로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간단한 정보와 예약 가능한 가장 빠른 시각을 시각적으로 제공</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Freeform 12" id="12"/>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5"/>
            <a:stretch>
              <a:fillRect l="0" t="0" r="0" b="0"/>
            </a:stretch>
          </a:blipFill>
        </p:spPr>
      </p:sp>
      <p:sp>
        <p:nvSpPr>
          <p:cNvPr name="Freeform 13" id="13"/>
          <p:cNvSpPr/>
          <p:nvPr/>
        </p:nvSpPr>
        <p:spPr>
          <a:xfrm flipH="false" flipV="false" rot="0">
            <a:off x="14084204" y="911045"/>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6"/>
            <a:stretch>
              <a:fillRect l="0" t="0" r="0" b="0"/>
            </a:stretch>
          </a:blipFill>
        </p:spPr>
      </p:sp>
      <p:sp>
        <p:nvSpPr>
          <p:cNvPr name="TextBox 14" id="14"/>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5" id="15"/>
          <p:cNvSpPr txBox="true"/>
          <p:nvPr/>
        </p:nvSpPr>
        <p:spPr>
          <a:xfrm rot="0">
            <a:off x="1535766" y="6294048"/>
            <a:ext cx="6190676" cy="1598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병원 정보에 바로 접근하여 사진과 구체적인 정보, 연락처, 생생한 후기를 바로 볼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지도에서 위치를 바로 볼 수 있도록 하여 접근성을 높임</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Freeform 12" id="12"/>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5"/>
            <a:stretch>
              <a:fillRect l="0" t="0" r="0" b="0"/>
            </a:stretch>
          </a:blipFill>
        </p:spPr>
      </p:sp>
      <p:sp>
        <p:nvSpPr>
          <p:cNvPr name="Freeform 13" id="13"/>
          <p:cNvSpPr/>
          <p:nvPr/>
        </p:nvSpPr>
        <p:spPr>
          <a:xfrm flipH="false" flipV="false" rot="0">
            <a:off x="14084204" y="911045"/>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6"/>
            <a:stretch>
              <a:fillRect l="0" t="0" r="0" b="0"/>
            </a:stretch>
          </a:blipFill>
        </p:spPr>
      </p:sp>
      <p:sp>
        <p:nvSpPr>
          <p:cNvPr name="Freeform 14" id="14"/>
          <p:cNvSpPr/>
          <p:nvPr/>
        </p:nvSpPr>
        <p:spPr>
          <a:xfrm flipH="false" flipV="false" rot="0">
            <a:off x="10394299" y="895888"/>
            <a:ext cx="3324959" cy="8525537"/>
          </a:xfrm>
          <a:custGeom>
            <a:avLst/>
            <a:gdLst/>
            <a:ahLst/>
            <a:cxnLst/>
            <a:rect r="r" b="b" t="t" l="l"/>
            <a:pathLst>
              <a:path h="8525537" w="3324959">
                <a:moveTo>
                  <a:pt x="0" y="0"/>
                </a:moveTo>
                <a:lnTo>
                  <a:pt x="3324959" y="0"/>
                </a:lnTo>
                <a:lnTo>
                  <a:pt x="3324959" y="8525537"/>
                </a:lnTo>
                <a:lnTo>
                  <a:pt x="0" y="8525537"/>
                </a:lnTo>
                <a:lnTo>
                  <a:pt x="0" y="0"/>
                </a:lnTo>
                <a:close/>
              </a:path>
            </a:pathLst>
          </a:custGeom>
          <a:blipFill>
            <a:blip r:embed="rId17"/>
            <a:stretch>
              <a:fillRect l="0" t="0" r="0" b="0"/>
            </a:stretch>
          </a:blipFill>
        </p:spPr>
      </p:sp>
      <p:sp>
        <p:nvSpPr>
          <p:cNvPr name="Freeform 15" id="15"/>
          <p:cNvSpPr/>
          <p:nvPr/>
        </p:nvSpPr>
        <p:spPr>
          <a:xfrm flipH="false" flipV="false" rot="0">
            <a:off x="14084204" y="908781"/>
            <a:ext cx="3319931" cy="8512645"/>
          </a:xfrm>
          <a:custGeom>
            <a:avLst/>
            <a:gdLst/>
            <a:ahLst/>
            <a:cxnLst/>
            <a:rect r="r" b="b" t="t" l="l"/>
            <a:pathLst>
              <a:path h="8512645" w="3319931">
                <a:moveTo>
                  <a:pt x="0" y="0"/>
                </a:moveTo>
                <a:lnTo>
                  <a:pt x="3319932" y="0"/>
                </a:lnTo>
                <a:lnTo>
                  <a:pt x="3319932" y="8512644"/>
                </a:lnTo>
                <a:lnTo>
                  <a:pt x="0" y="8512644"/>
                </a:lnTo>
                <a:lnTo>
                  <a:pt x="0" y="0"/>
                </a:lnTo>
                <a:close/>
              </a:path>
            </a:pathLst>
          </a:custGeom>
          <a:blipFill>
            <a:blip r:embed="rId18"/>
            <a:stretch>
              <a:fillRect l="0" t="0" r="0" b="0"/>
            </a:stretch>
          </a:blipFill>
        </p:spPr>
      </p:sp>
      <p:sp>
        <p:nvSpPr>
          <p:cNvPr name="TextBox 16" id="16"/>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7" id="17"/>
          <p:cNvSpPr txBox="true"/>
          <p:nvPr/>
        </p:nvSpPr>
        <p:spPr>
          <a:xfrm rot="0">
            <a:off x="1535766" y="6294048"/>
            <a:ext cx="6190676" cy="35991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‘선택하기’를 누르면 자동으로 해당 의사에게 큐레이팅 게시글을 포함하는 게시글이 전송됨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앞에서 말했듯이, 큐레이팅 게시글은 기본적으로 비공개 상태이므로 해당 의료인만 접근 가능하도록 설계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의료인은 큐레이팅 게시글의 AI 요약본 및 원본 포스트와 채팅 내역을 기반으로 임상 결정의 근거를 제공받을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 어플리케이션의 핵심 기능 중 하나</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Freeform 12" id="12"/>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5"/>
            <a:stretch>
              <a:fillRect l="0" t="0" r="0" b="0"/>
            </a:stretch>
          </a:blipFill>
        </p:spPr>
      </p:sp>
      <p:sp>
        <p:nvSpPr>
          <p:cNvPr name="Freeform 13" id="13"/>
          <p:cNvSpPr/>
          <p:nvPr/>
        </p:nvSpPr>
        <p:spPr>
          <a:xfrm flipH="false" flipV="false" rot="0">
            <a:off x="14084204" y="911045"/>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6"/>
            <a:stretch>
              <a:fillRect l="0" t="0" r="0" b="0"/>
            </a:stretch>
          </a:blipFill>
        </p:spPr>
      </p:sp>
      <p:sp>
        <p:nvSpPr>
          <p:cNvPr name="Freeform 14" id="14"/>
          <p:cNvSpPr/>
          <p:nvPr/>
        </p:nvSpPr>
        <p:spPr>
          <a:xfrm flipH="false" flipV="false" rot="0">
            <a:off x="10394299" y="895888"/>
            <a:ext cx="3324959" cy="8525537"/>
          </a:xfrm>
          <a:custGeom>
            <a:avLst/>
            <a:gdLst/>
            <a:ahLst/>
            <a:cxnLst/>
            <a:rect r="r" b="b" t="t" l="l"/>
            <a:pathLst>
              <a:path h="8525537" w="3324959">
                <a:moveTo>
                  <a:pt x="0" y="0"/>
                </a:moveTo>
                <a:lnTo>
                  <a:pt x="3324959" y="0"/>
                </a:lnTo>
                <a:lnTo>
                  <a:pt x="3324959" y="8525537"/>
                </a:lnTo>
                <a:lnTo>
                  <a:pt x="0" y="8525537"/>
                </a:lnTo>
                <a:lnTo>
                  <a:pt x="0" y="0"/>
                </a:lnTo>
                <a:close/>
              </a:path>
            </a:pathLst>
          </a:custGeom>
          <a:blipFill>
            <a:blip r:embed="rId17"/>
            <a:stretch>
              <a:fillRect l="0" t="0" r="0" b="0"/>
            </a:stretch>
          </a:blipFill>
        </p:spPr>
      </p:sp>
      <p:sp>
        <p:nvSpPr>
          <p:cNvPr name="Freeform 15" id="15"/>
          <p:cNvSpPr/>
          <p:nvPr/>
        </p:nvSpPr>
        <p:spPr>
          <a:xfrm flipH="false" flipV="false" rot="0">
            <a:off x="14084204" y="908781"/>
            <a:ext cx="3319931" cy="8512645"/>
          </a:xfrm>
          <a:custGeom>
            <a:avLst/>
            <a:gdLst/>
            <a:ahLst/>
            <a:cxnLst/>
            <a:rect r="r" b="b" t="t" l="l"/>
            <a:pathLst>
              <a:path h="8512645" w="3319931">
                <a:moveTo>
                  <a:pt x="0" y="0"/>
                </a:moveTo>
                <a:lnTo>
                  <a:pt x="3319932" y="0"/>
                </a:lnTo>
                <a:lnTo>
                  <a:pt x="3319932" y="8512644"/>
                </a:lnTo>
                <a:lnTo>
                  <a:pt x="0" y="8512644"/>
                </a:lnTo>
                <a:lnTo>
                  <a:pt x="0" y="0"/>
                </a:lnTo>
                <a:close/>
              </a:path>
            </a:pathLst>
          </a:custGeom>
          <a:blipFill>
            <a:blip r:embed="rId18"/>
            <a:stretch>
              <a:fillRect l="0" t="0" r="0" b="0"/>
            </a:stretch>
          </a:blipFill>
        </p:spPr>
      </p:sp>
      <p:sp>
        <p:nvSpPr>
          <p:cNvPr name="Freeform 16" id="16"/>
          <p:cNvSpPr/>
          <p:nvPr/>
        </p:nvSpPr>
        <p:spPr>
          <a:xfrm flipH="false" flipV="false" rot="0">
            <a:off x="10394299" y="878467"/>
            <a:ext cx="3324959" cy="8525537"/>
          </a:xfrm>
          <a:custGeom>
            <a:avLst/>
            <a:gdLst/>
            <a:ahLst/>
            <a:cxnLst/>
            <a:rect r="r" b="b" t="t" l="l"/>
            <a:pathLst>
              <a:path h="8525537" w="3324959">
                <a:moveTo>
                  <a:pt x="0" y="0"/>
                </a:moveTo>
                <a:lnTo>
                  <a:pt x="3324959" y="0"/>
                </a:lnTo>
                <a:lnTo>
                  <a:pt x="3324959" y="8525537"/>
                </a:lnTo>
                <a:lnTo>
                  <a:pt x="0" y="8525537"/>
                </a:lnTo>
                <a:lnTo>
                  <a:pt x="0" y="0"/>
                </a:lnTo>
                <a:close/>
              </a:path>
            </a:pathLst>
          </a:custGeom>
          <a:blipFill>
            <a:blip r:embed="rId19"/>
            <a:stretch>
              <a:fillRect l="0" t="0" r="0" b="0"/>
            </a:stretch>
          </a:blipFill>
        </p:spPr>
      </p:sp>
      <p:sp>
        <p:nvSpPr>
          <p:cNvPr name="Freeform 17" id="17"/>
          <p:cNvSpPr/>
          <p:nvPr/>
        </p:nvSpPr>
        <p:spPr>
          <a:xfrm flipH="false" flipV="false" rot="0">
            <a:off x="14084204" y="911045"/>
            <a:ext cx="3319931" cy="8512645"/>
          </a:xfrm>
          <a:custGeom>
            <a:avLst/>
            <a:gdLst/>
            <a:ahLst/>
            <a:cxnLst/>
            <a:rect r="r" b="b" t="t" l="l"/>
            <a:pathLst>
              <a:path h="8512645" w="3319931">
                <a:moveTo>
                  <a:pt x="0" y="0"/>
                </a:moveTo>
                <a:lnTo>
                  <a:pt x="3319932" y="0"/>
                </a:lnTo>
                <a:lnTo>
                  <a:pt x="3319932" y="8512645"/>
                </a:lnTo>
                <a:lnTo>
                  <a:pt x="0" y="8512645"/>
                </a:lnTo>
                <a:lnTo>
                  <a:pt x="0" y="0"/>
                </a:lnTo>
                <a:close/>
              </a:path>
            </a:pathLst>
          </a:custGeom>
          <a:blipFill>
            <a:blip r:embed="rId20"/>
            <a:stretch>
              <a:fillRect l="0" t="0" r="0" b="0"/>
            </a:stretch>
          </a:blipFill>
        </p:spPr>
      </p:sp>
      <p:sp>
        <p:nvSpPr>
          <p:cNvPr name="TextBox 18" id="1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수동</a:t>
            </a:r>
          </a:p>
        </p:txBody>
      </p:sp>
      <p:sp>
        <p:nvSpPr>
          <p:cNvPr name="TextBox 19" id="19"/>
          <p:cNvSpPr txBox="true"/>
          <p:nvPr/>
        </p:nvSpPr>
        <p:spPr>
          <a:xfrm rot="0">
            <a:off x="1535766" y="6294048"/>
            <a:ext cx="6190676" cy="27990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앞서 말했듯이, 큐레이팅 게시글은 기본적으로 비공개 상태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그러나 큐레이팅 목록에서 다음과 같이 손쉽게 원터치로 게시글을 공개 설정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게시글이 공개되었다는 뜻은, 모든 유저가 볼 수 있다는 뜻이 아니라 의료인 및 상담심리사용 네트워크에서 조회 가능하다는 의미</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30979" y="286461"/>
            <a:ext cx="3302787" cy="9714079"/>
          </a:xfrm>
          <a:custGeom>
            <a:avLst/>
            <a:gdLst/>
            <a:ahLst/>
            <a:cxnLst/>
            <a:rect r="r" b="b" t="t" l="l"/>
            <a:pathLst>
              <a:path h="9714079" w="3302787">
                <a:moveTo>
                  <a:pt x="0" y="0"/>
                </a:moveTo>
                <a:lnTo>
                  <a:pt x="3302787" y="0"/>
                </a:lnTo>
                <a:lnTo>
                  <a:pt x="3302787" y="9714078"/>
                </a:lnTo>
                <a:lnTo>
                  <a:pt x="0" y="9714078"/>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수동</a:t>
            </a:r>
          </a:p>
        </p:txBody>
      </p:sp>
      <p:sp>
        <p:nvSpPr>
          <p:cNvPr name="TextBox 9" id="9"/>
          <p:cNvSpPr txBox="true"/>
          <p:nvPr/>
        </p:nvSpPr>
        <p:spPr>
          <a:xfrm rot="0">
            <a:off x="1472827" y="6213667"/>
            <a:ext cx="6190676" cy="35991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큐레이팅 게시글을 의료인용 네트워크에 공개 상태로 전환하여 등록</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환자가 의료인을 찾는 시스템이 아닌, 의료인 및 상담심리사가 환자를 찾아가는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AI를 기반으로 환자가 작성한 포스트 및 채팅의 키워드를 분석, 원본과 함께 의료인용 네트워크에 게시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댓글 게시 순서에 상관없이, 프리미엄 병원이 최상단에 노출됨</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Freeform 12" id="12"/>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1"/>
            <a:stretch>
              <a:fillRect l="0" t="0" r="0" b="0"/>
            </a:stretch>
          </a:blipFill>
        </p:spPr>
      </p:sp>
      <p:sp>
        <p:nvSpPr>
          <p:cNvPr name="TextBox 13" id="13"/>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4" id="14"/>
          <p:cNvSpPr txBox="true"/>
          <p:nvPr/>
        </p:nvSpPr>
        <p:spPr>
          <a:xfrm rot="0">
            <a:off x="10905701" y="4465437"/>
            <a:ext cx="5806871" cy="12985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비언어적 소통의 한계가 존재</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응급 상황 대처의 어려움</a:t>
            </a:r>
          </a:p>
          <a:p>
            <a:pPr algn="just">
              <a:lnSpc>
                <a:spcPts val="3499"/>
              </a:lnSpc>
            </a:pPr>
          </a:p>
        </p:txBody>
      </p:sp>
      <p:sp>
        <p:nvSpPr>
          <p:cNvPr name="TextBox 15" id="1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수동</a:t>
            </a:r>
          </a:p>
        </p:txBody>
      </p:sp>
      <p:sp>
        <p:nvSpPr>
          <p:cNvPr name="TextBox 8" id="8"/>
          <p:cNvSpPr txBox="true"/>
          <p:nvPr/>
        </p:nvSpPr>
        <p:spPr>
          <a:xfrm rot="0">
            <a:off x="1472827" y="6213667"/>
            <a:ext cx="6190676" cy="1598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환자는 ‘상담 요청‘ 버튼을 활용하여 의료인 및 상담심리사와의 DM을 통한 소통이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상담심리사와의 DM은 프리미엄 계정에서만 가능함</a:t>
            </a:r>
          </a:p>
        </p:txBody>
      </p:sp>
      <p:sp>
        <p:nvSpPr>
          <p:cNvPr name="Freeform 9" id="9"/>
          <p:cNvSpPr/>
          <p:nvPr/>
        </p:nvSpPr>
        <p:spPr>
          <a:xfrm flipH="false" flipV="false" rot="0">
            <a:off x="12230979" y="286461"/>
            <a:ext cx="3302787" cy="9714079"/>
          </a:xfrm>
          <a:custGeom>
            <a:avLst/>
            <a:gdLst/>
            <a:ahLst/>
            <a:cxnLst/>
            <a:rect r="r" b="b" t="t" l="l"/>
            <a:pathLst>
              <a:path h="9714079" w="3302787">
                <a:moveTo>
                  <a:pt x="0" y="0"/>
                </a:moveTo>
                <a:lnTo>
                  <a:pt x="3302787" y="0"/>
                </a:lnTo>
                <a:lnTo>
                  <a:pt x="3302787" y="9714078"/>
                </a:lnTo>
                <a:lnTo>
                  <a:pt x="0" y="9714078"/>
                </a:lnTo>
                <a:lnTo>
                  <a:pt x="0" y="0"/>
                </a:lnTo>
                <a:close/>
              </a:path>
            </a:pathLst>
          </a:custGeom>
          <a:blipFill>
            <a:blip r:embed="rId10"/>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47564" y="830642"/>
            <a:ext cx="3364029" cy="8625716"/>
          </a:xfrm>
          <a:custGeom>
            <a:avLst/>
            <a:gdLst/>
            <a:ahLst/>
            <a:cxnLst/>
            <a:rect r="r" b="b" t="t" l="l"/>
            <a:pathLst>
              <a:path h="8625716" w="3364029">
                <a:moveTo>
                  <a:pt x="0" y="0"/>
                </a:moveTo>
                <a:lnTo>
                  <a:pt x="3364029" y="0"/>
                </a:lnTo>
                <a:lnTo>
                  <a:pt x="3364029" y="8625716"/>
                </a:lnTo>
                <a:lnTo>
                  <a:pt x="0" y="8625716"/>
                </a:lnTo>
                <a:lnTo>
                  <a:pt x="0" y="0"/>
                </a:lnTo>
                <a:close/>
              </a:path>
            </a:pathLst>
          </a:custGeom>
          <a:blipFill>
            <a:blip r:embed="rId10"/>
            <a:stretch>
              <a:fillRect l="0" t="0" r="0" b="0"/>
            </a:stretch>
          </a:blipFill>
        </p:spPr>
      </p:sp>
      <p:sp>
        <p:nvSpPr>
          <p:cNvPr name="Freeform 8" id="8"/>
          <p:cNvSpPr/>
          <p:nvPr/>
        </p:nvSpPr>
        <p:spPr>
          <a:xfrm flipH="false" flipV="false" rot="0">
            <a:off x="13895271" y="830642"/>
            <a:ext cx="3364029" cy="8625716"/>
          </a:xfrm>
          <a:custGeom>
            <a:avLst/>
            <a:gdLst/>
            <a:ahLst/>
            <a:cxnLst/>
            <a:rect r="r" b="b" t="t" l="l"/>
            <a:pathLst>
              <a:path h="8625716" w="3364029">
                <a:moveTo>
                  <a:pt x="0" y="0"/>
                </a:moveTo>
                <a:lnTo>
                  <a:pt x="3364029" y="0"/>
                </a:lnTo>
                <a:lnTo>
                  <a:pt x="3364029" y="8625716"/>
                </a:lnTo>
                <a:lnTo>
                  <a:pt x="0" y="8625716"/>
                </a:lnTo>
                <a:lnTo>
                  <a:pt x="0" y="0"/>
                </a:lnTo>
                <a:close/>
              </a:path>
            </a:pathLst>
          </a:custGeom>
          <a:blipFill>
            <a:blip r:embed="rId11"/>
            <a:stretch>
              <a:fillRect l="0" t="0" r="0" b="0"/>
            </a:stretch>
          </a:blipFill>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DM</a:t>
            </a:r>
          </a:p>
        </p:txBody>
      </p:sp>
      <p:sp>
        <p:nvSpPr>
          <p:cNvPr name="TextBox 10" id="10"/>
          <p:cNvSpPr txBox="true"/>
          <p:nvPr/>
        </p:nvSpPr>
        <p:spPr>
          <a:xfrm rot="0">
            <a:off x="1472827" y="6213667"/>
            <a:ext cx="6190676" cy="39992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정신과 진료의 경우, 비대면 진료는 법률 위반의 가능성이 있기 때문에, 간단한 수준의 예약 상담만 가능하도록 기능을 제한적으로 제공</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민간 상담심리사와의 무제한 비대면 상담은 Careplus에 가입한, 프리미엄 계정에 한해서 제공</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민간 상담심리사와의 무제한 비대면 상담시 상담심리사 측에 자신의 3D 캐릭터가 뜨는 방식으로, 프라이버시를 지키면서도 비언어적 소통이 최대한 가능하도록 할 예정임</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307167" y="1965021"/>
            <a:ext cx="2479214" cy="6356958"/>
          </a:xfrm>
          <a:custGeom>
            <a:avLst/>
            <a:gdLst/>
            <a:ahLst/>
            <a:cxnLst/>
            <a:rect r="r" b="b" t="t" l="l"/>
            <a:pathLst>
              <a:path h="6356958" w="2479214">
                <a:moveTo>
                  <a:pt x="0" y="0"/>
                </a:moveTo>
                <a:lnTo>
                  <a:pt x="2479214" y="0"/>
                </a:lnTo>
                <a:lnTo>
                  <a:pt x="2479214" y="6356958"/>
                </a:lnTo>
                <a:lnTo>
                  <a:pt x="0" y="6356958"/>
                </a:lnTo>
                <a:lnTo>
                  <a:pt x="0" y="0"/>
                </a:lnTo>
                <a:close/>
              </a:path>
            </a:pathLst>
          </a:custGeom>
          <a:blipFill>
            <a:blip r:embed="rId10"/>
            <a:stretch>
              <a:fillRect l="0" t="0" r="0" b="0"/>
            </a:stretch>
          </a:blipFill>
        </p:spPr>
      </p:sp>
      <p:sp>
        <p:nvSpPr>
          <p:cNvPr name="Freeform 8" id="8"/>
          <p:cNvSpPr/>
          <p:nvPr/>
        </p:nvSpPr>
        <p:spPr>
          <a:xfrm flipH="false" flipV="false" rot="0">
            <a:off x="12405501" y="1965021"/>
            <a:ext cx="2479214" cy="6356958"/>
          </a:xfrm>
          <a:custGeom>
            <a:avLst/>
            <a:gdLst/>
            <a:ahLst/>
            <a:cxnLst/>
            <a:rect r="r" b="b" t="t" l="l"/>
            <a:pathLst>
              <a:path h="6356958" w="2479214">
                <a:moveTo>
                  <a:pt x="0" y="0"/>
                </a:moveTo>
                <a:lnTo>
                  <a:pt x="2479214" y="0"/>
                </a:lnTo>
                <a:lnTo>
                  <a:pt x="2479214" y="6356958"/>
                </a:lnTo>
                <a:lnTo>
                  <a:pt x="0" y="6356958"/>
                </a:lnTo>
                <a:lnTo>
                  <a:pt x="0" y="0"/>
                </a:lnTo>
                <a:close/>
              </a:path>
            </a:pathLst>
          </a:custGeom>
          <a:blipFill>
            <a:blip r:embed="rId11"/>
            <a:stretch>
              <a:fillRect l="0" t="0" r="0" b="0"/>
            </a:stretch>
          </a:blipFill>
        </p:spPr>
      </p:sp>
      <p:sp>
        <p:nvSpPr>
          <p:cNvPr name="Freeform 9" id="9"/>
          <p:cNvSpPr/>
          <p:nvPr/>
        </p:nvSpPr>
        <p:spPr>
          <a:xfrm flipH="false" flipV="false" rot="0">
            <a:off x="15503840" y="1965021"/>
            <a:ext cx="2479214" cy="6356958"/>
          </a:xfrm>
          <a:custGeom>
            <a:avLst/>
            <a:gdLst/>
            <a:ahLst/>
            <a:cxnLst/>
            <a:rect r="r" b="b" t="t" l="l"/>
            <a:pathLst>
              <a:path h="6356958" w="2479214">
                <a:moveTo>
                  <a:pt x="0" y="0"/>
                </a:moveTo>
                <a:lnTo>
                  <a:pt x="2479214" y="0"/>
                </a:lnTo>
                <a:lnTo>
                  <a:pt x="2479214" y="6356958"/>
                </a:lnTo>
                <a:lnTo>
                  <a:pt x="0" y="6356958"/>
                </a:lnTo>
                <a:lnTo>
                  <a:pt x="0" y="0"/>
                </a:lnTo>
                <a:close/>
              </a:path>
            </a:pathLst>
          </a:custGeom>
          <a:blipFill>
            <a:blip r:embed="rId12"/>
            <a:stretch>
              <a:fillRect l="0" t="0" r="0" b="0"/>
            </a:stretch>
          </a:blipFill>
        </p:spPr>
      </p:sp>
      <p:sp>
        <p:nvSpPr>
          <p:cNvPr name="TextBox 10" id="10"/>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DM</a:t>
            </a:r>
          </a:p>
        </p:txBody>
      </p:sp>
      <p:sp>
        <p:nvSpPr>
          <p:cNvPr name="TextBox 11" id="11"/>
          <p:cNvSpPr txBox="true"/>
          <p:nvPr/>
        </p:nvSpPr>
        <p:spPr>
          <a:xfrm rot="0">
            <a:off x="1472827" y="6213667"/>
            <a:ext cx="6190676" cy="27990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당근마켓의 직거래 예약 시스템 UX를 벤치마킹한, 직관적이면서도 세부적인 사항을 정할 수 있는 예약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기존에 존재하는 자신의 스케줄을 확인함과 동시에 적절한 예약 시간을 선택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예약 메뉴는 의료인 및 상담심리사 측에서만 접근 가능</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990735" y="422028"/>
            <a:ext cx="3682748" cy="9442944"/>
          </a:xfrm>
          <a:custGeom>
            <a:avLst/>
            <a:gdLst/>
            <a:ahLst/>
            <a:cxnLst/>
            <a:rect r="r" b="b" t="t" l="l"/>
            <a:pathLst>
              <a:path h="9442944" w="3682748">
                <a:moveTo>
                  <a:pt x="0" y="0"/>
                </a:moveTo>
                <a:lnTo>
                  <a:pt x="3682748" y="0"/>
                </a:lnTo>
                <a:lnTo>
                  <a:pt x="3682748" y="9442944"/>
                </a:lnTo>
                <a:lnTo>
                  <a:pt x="0" y="9442944"/>
                </a:lnTo>
                <a:lnTo>
                  <a:pt x="0" y="0"/>
                </a:lnTo>
                <a:close/>
              </a:path>
            </a:pathLst>
          </a:custGeom>
          <a:blipFill>
            <a:blip r:embed="rId10"/>
            <a:stretch>
              <a:fillRect l="0" t="0" r="0" b="0"/>
            </a:stretch>
          </a:blipFill>
        </p:spPr>
      </p:sp>
      <p:sp>
        <p:nvSpPr>
          <p:cNvPr name="AutoShape 8" id="8"/>
          <p:cNvSpPr/>
          <p:nvPr/>
        </p:nvSpPr>
        <p:spPr>
          <a:xfrm flipV="true">
            <a:off x="12237703" y="2151382"/>
            <a:ext cx="599605" cy="282727"/>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DM</a:t>
            </a:r>
          </a:p>
        </p:txBody>
      </p:sp>
      <p:sp>
        <p:nvSpPr>
          <p:cNvPr name="TextBox 10" id="10"/>
          <p:cNvSpPr txBox="true"/>
          <p:nvPr/>
        </p:nvSpPr>
        <p:spPr>
          <a:xfrm rot="0">
            <a:off x="1472827" y="6213667"/>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0"/>
            <a:stretch>
              <a:fillRect l="0" t="0" r="0" b="0"/>
            </a:stretch>
          </a:blipFill>
        </p:spPr>
      </p:sp>
      <p:sp>
        <p:nvSpPr>
          <p:cNvPr name="Freeform 8" id="8"/>
          <p:cNvSpPr/>
          <p:nvPr/>
        </p:nvSpPr>
        <p:spPr>
          <a:xfrm flipH="false" flipV="false" rot="0">
            <a:off x="14235341"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1"/>
            <a:stretch>
              <a:fillRect l="0" t="0" r="0" b="0"/>
            </a:stretch>
          </a:blipFill>
        </p:spPr>
      </p:sp>
      <p:sp>
        <p:nvSpPr>
          <p:cNvPr name="Freeform 9" id="9"/>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2"/>
            <a:stretch>
              <a:fillRect l="0" t="0" r="0" b="0"/>
            </a:stretch>
          </a:blipFill>
        </p:spPr>
      </p:sp>
      <p:sp>
        <p:nvSpPr>
          <p:cNvPr name="Freeform 10" id="10"/>
          <p:cNvSpPr/>
          <p:nvPr/>
        </p:nvSpPr>
        <p:spPr>
          <a:xfrm flipH="false" flipV="false" rot="0">
            <a:off x="14235341"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3"/>
            <a:stretch>
              <a:fillRect l="0" t="0" r="0" b="0"/>
            </a:stretch>
          </a:blipFill>
        </p:spPr>
      </p:sp>
      <p:sp>
        <p:nvSpPr>
          <p:cNvPr name="Freeform 11" id="11"/>
          <p:cNvSpPr/>
          <p:nvPr/>
        </p:nvSpPr>
        <p:spPr>
          <a:xfrm flipH="false" flipV="false" rot="0">
            <a:off x="10285284" y="970963"/>
            <a:ext cx="3250075" cy="8333526"/>
          </a:xfrm>
          <a:custGeom>
            <a:avLst/>
            <a:gdLst/>
            <a:ahLst/>
            <a:cxnLst/>
            <a:rect r="r" b="b" t="t" l="l"/>
            <a:pathLst>
              <a:path h="8333526" w="3250075">
                <a:moveTo>
                  <a:pt x="0" y="0"/>
                </a:moveTo>
                <a:lnTo>
                  <a:pt x="3250075" y="0"/>
                </a:lnTo>
                <a:lnTo>
                  <a:pt x="3250075" y="8333527"/>
                </a:lnTo>
                <a:lnTo>
                  <a:pt x="0" y="8333527"/>
                </a:lnTo>
                <a:lnTo>
                  <a:pt x="0" y="0"/>
                </a:lnTo>
                <a:close/>
              </a:path>
            </a:pathLst>
          </a:custGeom>
          <a:blipFill>
            <a:blip r:embed="rId14"/>
            <a:stretch>
              <a:fillRect l="0" t="0" r="0" b="0"/>
            </a:stretch>
          </a:blipFill>
        </p:spPr>
      </p:sp>
      <p:sp>
        <p:nvSpPr>
          <p:cNvPr name="Freeform 12" id="12"/>
          <p:cNvSpPr/>
          <p:nvPr/>
        </p:nvSpPr>
        <p:spPr>
          <a:xfrm flipH="false" flipV="false" rot="0">
            <a:off x="14235341" y="982510"/>
            <a:ext cx="3250075" cy="8333526"/>
          </a:xfrm>
          <a:custGeom>
            <a:avLst/>
            <a:gdLst/>
            <a:ahLst/>
            <a:cxnLst/>
            <a:rect r="r" b="b" t="t" l="l"/>
            <a:pathLst>
              <a:path h="8333526" w="3250075">
                <a:moveTo>
                  <a:pt x="0" y="0"/>
                </a:moveTo>
                <a:lnTo>
                  <a:pt x="3250075" y="0"/>
                </a:lnTo>
                <a:lnTo>
                  <a:pt x="3250075" y="8333527"/>
                </a:lnTo>
                <a:lnTo>
                  <a:pt x="0" y="8333527"/>
                </a:lnTo>
                <a:lnTo>
                  <a:pt x="0" y="0"/>
                </a:lnTo>
                <a:close/>
              </a:path>
            </a:pathLst>
          </a:custGeom>
          <a:blipFill>
            <a:blip r:embed="rId15"/>
            <a:stretch>
              <a:fillRect l="0" t="0" r="0" b="0"/>
            </a:stretch>
          </a:blipFill>
        </p:spPr>
      </p:sp>
      <p:sp>
        <p:nvSpPr>
          <p:cNvPr name="TextBox 13" id="13"/>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DM</a:t>
            </a:r>
          </a:p>
        </p:txBody>
      </p:sp>
      <p:sp>
        <p:nvSpPr>
          <p:cNvPr name="TextBox 14" id="14"/>
          <p:cNvSpPr txBox="true"/>
          <p:nvPr/>
        </p:nvSpPr>
        <p:spPr>
          <a:xfrm rot="0">
            <a:off x="1472827" y="6213667"/>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0"/>
            <a:stretch>
              <a:fillRect l="0" t="0" r="0" b="0"/>
            </a:stretch>
          </a:blipFill>
        </p:spPr>
      </p:sp>
      <p:sp>
        <p:nvSpPr>
          <p:cNvPr name="Freeform 8" id="8"/>
          <p:cNvSpPr/>
          <p:nvPr/>
        </p:nvSpPr>
        <p:spPr>
          <a:xfrm flipH="false" flipV="false" rot="0">
            <a:off x="14235341"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1"/>
            <a:stretch>
              <a:fillRect l="0" t="0" r="0" b="0"/>
            </a:stretch>
          </a:blipFill>
        </p:spPr>
      </p:sp>
      <p:sp>
        <p:nvSpPr>
          <p:cNvPr name="Freeform 9" id="9"/>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2"/>
            <a:stretch>
              <a:fillRect l="0" t="0" r="0" b="0"/>
            </a:stretch>
          </a:blipFill>
        </p:spPr>
      </p:sp>
      <p:sp>
        <p:nvSpPr>
          <p:cNvPr name="Freeform 10" id="10"/>
          <p:cNvSpPr/>
          <p:nvPr/>
        </p:nvSpPr>
        <p:spPr>
          <a:xfrm flipH="false" flipV="false" rot="0">
            <a:off x="14235341"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3"/>
            <a:stretch>
              <a:fillRect l="0" t="0" r="0" b="0"/>
            </a:stretch>
          </a:blipFill>
        </p:spPr>
      </p:sp>
      <p:sp>
        <p:nvSpPr>
          <p:cNvPr name="Freeform 11" id="11"/>
          <p:cNvSpPr/>
          <p:nvPr/>
        </p:nvSpPr>
        <p:spPr>
          <a:xfrm flipH="false" flipV="false" rot="0">
            <a:off x="10285284"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4"/>
            <a:stretch>
              <a:fillRect l="0" t="0" r="0" b="0"/>
            </a:stretch>
          </a:blipFill>
        </p:spPr>
      </p:sp>
      <p:sp>
        <p:nvSpPr>
          <p:cNvPr name="Freeform 12" id="12"/>
          <p:cNvSpPr/>
          <p:nvPr/>
        </p:nvSpPr>
        <p:spPr>
          <a:xfrm flipH="false" flipV="false" rot="0">
            <a:off x="14235341" y="994058"/>
            <a:ext cx="3245572" cy="8321979"/>
          </a:xfrm>
          <a:custGeom>
            <a:avLst/>
            <a:gdLst/>
            <a:ahLst/>
            <a:cxnLst/>
            <a:rect r="r" b="b" t="t" l="l"/>
            <a:pathLst>
              <a:path h="8321979" w="3245572">
                <a:moveTo>
                  <a:pt x="0" y="0"/>
                </a:moveTo>
                <a:lnTo>
                  <a:pt x="3245572" y="0"/>
                </a:lnTo>
                <a:lnTo>
                  <a:pt x="3245572" y="8321979"/>
                </a:lnTo>
                <a:lnTo>
                  <a:pt x="0" y="8321979"/>
                </a:lnTo>
                <a:lnTo>
                  <a:pt x="0" y="0"/>
                </a:lnTo>
                <a:close/>
              </a:path>
            </a:pathLst>
          </a:custGeom>
          <a:blipFill>
            <a:blip r:embed="rId15"/>
            <a:stretch>
              <a:fillRect l="0" t="0" r="0" b="0"/>
            </a:stretch>
          </a:blipFill>
        </p:spPr>
      </p:sp>
      <p:sp>
        <p:nvSpPr>
          <p:cNvPr name="Freeform 13" id="13"/>
          <p:cNvSpPr/>
          <p:nvPr/>
        </p:nvSpPr>
        <p:spPr>
          <a:xfrm flipH="false" flipV="false" rot="0">
            <a:off x="14235341" y="982510"/>
            <a:ext cx="3290458" cy="8437072"/>
          </a:xfrm>
          <a:custGeom>
            <a:avLst/>
            <a:gdLst/>
            <a:ahLst/>
            <a:cxnLst/>
            <a:rect r="r" b="b" t="t" l="l"/>
            <a:pathLst>
              <a:path h="8437072" w="3290458">
                <a:moveTo>
                  <a:pt x="0" y="0"/>
                </a:moveTo>
                <a:lnTo>
                  <a:pt x="3290458" y="0"/>
                </a:lnTo>
                <a:lnTo>
                  <a:pt x="3290458" y="8437072"/>
                </a:lnTo>
                <a:lnTo>
                  <a:pt x="0" y="8437072"/>
                </a:lnTo>
                <a:lnTo>
                  <a:pt x="0" y="0"/>
                </a:lnTo>
                <a:close/>
              </a:path>
            </a:pathLst>
          </a:custGeom>
          <a:blipFill>
            <a:blip r:embed="rId16"/>
            <a:stretch>
              <a:fillRect l="0" t="0" r="0" b="0"/>
            </a:stretch>
          </a:blipFill>
        </p:spPr>
      </p:sp>
      <p:sp>
        <p:nvSpPr>
          <p:cNvPr name="AutoShape 14" id="14"/>
          <p:cNvSpPr/>
          <p:nvPr/>
        </p:nvSpPr>
        <p:spPr>
          <a:xfrm flipV="true">
            <a:off x="14514670" y="2507158"/>
            <a:ext cx="599605" cy="282727"/>
          </a:xfrm>
          <a:prstGeom prst="line">
            <a:avLst/>
          </a:prstGeom>
          <a:ln cap="flat" w="38100">
            <a:solidFill>
              <a:srgbClr val="000000"/>
            </a:solidFill>
            <a:prstDash val="solid"/>
            <a:headEnd type="none" len="sm" w="sm"/>
            <a:tailEnd type="arrow" len="sm" w="med"/>
          </a:ln>
        </p:spPr>
      </p:sp>
      <p:sp>
        <p:nvSpPr>
          <p:cNvPr name="Freeform 15" id="15"/>
          <p:cNvSpPr/>
          <p:nvPr/>
        </p:nvSpPr>
        <p:spPr>
          <a:xfrm flipH="false" flipV="false" rot="0">
            <a:off x="10285284" y="982510"/>
            <a:ext cx="3290458" cy="8437072"/>
          </a:xfrm>
          <a:custGeom>
            <a:avLst/>
            <a:gdLst/>
            <a:ahLst/>
            <a:cxnLst/>
            <a:rect r="r" b="b" t="t" l="l"/>
            <a:pathLst>
              <a:path h="8437072" w="3290458">
                <a:moveTo>
                  <a:pt x="0" y="0"/>
                </a:moveTo>
                <a:lnTo>
                  <a:pt x="3290458" y="0"/>
                </a:lnTo>
                <a:lnTo>
                  <a:pt x="3290458" y="8437072"/>
                </a:lnTo>
                <a:lnTo>
                  <a:pt x="0" y="8437072"/>
                </a:lnTo>
                <a:lnTo>
                  <a:pt x="0" y="0"/>
                </a:lnTo>
                <a:close/>
              </a:path>
            </a:pathLst>
          </a:custGeom>
          <a:blipFill>
            <a:blip r:embed="rId17"/>
            <a:stretch>
              <a:fillRect l="0" t="0" r="0" b="0"/>
            </a:stretch>
          </a:blipFill>
        </p:spPr>
      </p:sp>
      <p:sp>
        <p:nvSpPr>
          <p:cNvPr name="TextBox 16" id="16"/>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DM</a:t>
            </a:r>
          </a:p>
        </p:txBody>
      </p:sp>
      <p:sp>
        <p:nvSpPr>
          <p:cNvPr name="TextBox 17" id="17"/>
          <p:cNvSpPr txBox="true"/>
          <p:nvPr/>
        </p:nvSpPr>
        <p:spPr>
          <a:xfrm rot="0">
            <a:off x="1472827" y="6213667"/>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048747"/>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a:t>
            </a:r>
          </a:p>
        </p:txBody>
      </p:sp>
      <p:sp>
        <p:nvSpPr>
          <p:cNvPr name="TextBox 9" id="9"/>
          <p:cNvSpPr txBox="true"/>
          <p:nvPr/>
        </p:nvSpPr>
        <p:spPr>
          <a:xfrm rot="0">
            <a:off x="1472827" y="6213667"/>
            <a:ext cx="6190676" cy="35991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홈에서 다가오는 예약 및 일일 AI 브리핑 확인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관리하는 환자들의 리스트에 쉽게 접근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주위 환자들의 큐레이팅 리스트에 접근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의사 본인 및 병원 프로필 관리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정신과 전문의 및 상담심리사가 사용하는 어플리케이션</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PC버전과 모바일, 태블릿 버전 모두 제공</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홈</a:t>
            </a:r>
          </a:p>
        </p:txBody>
      </p:sp>
      <p:sp>
        <p:nvSpPr>
          <p:cNvPr name="TextBox 8" id="8"/>
          <p:cNvSpPr txBox="true"/>
          <p:nvPr/>
        </p:nvSpPr>
        <p:spPr>
          <a:xfrm rot="0">
            <a:off x="1472827" y="6213667"/>
            <a:ext cx="6190676" cy="11988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최근에 있었던 일정 및 다가오는 예약을 직관적으로 확인 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오늘 하루 일정에 대한 AI 브리핑을 제공</a:t>
            </a:r>
          </a:p>
        </p:txBody>
      </p:sp>
      <p:grpSp>
        <p:nvGrpSpPr>
          <p:cNvPr name="Group 9" id="9"/>
          <p:cNvGrpSpPr/>
          <p:nvPr/>
        </p:nvGrpSpPr>
        <p:grpSpPr>
          <a:xfrm rot="0">
            <a:off x="10690860" y="3403283"/>
            <a:ext cx="1435418" cy="228600"/>
            <a:chOff x="0" y="0"/>
            <a:chExt cx="1913890" cy="304800"/>
          </a:xfrm>
        </p:grpSpPr>
        <p:sp>
          <p:nvSpPr>
            <p:cNvPr name="Freeform 10" id="10"/>
            <p:cNvSpPr/>
            <p:nvPr/>
          </p:nvSpPr>
          <p:spPr>
            <a:xfrm flipH="false" flipV="false" rot="0">
              <a:off x="45720" y="52070"/>
              <a:ext cx="1819910" cy="212090"/>
            </a:xfrm>
            <a:custGeom>
              <a:avLst/>
              <a:gdLst/>
              <a:ahLst/>
              <a:cxnLst/>
              <a:rect r="r" b="b" t="t" l="l"/>
              <a:pathLst>
                <a:path h="212090" w="1819910">
                  <a:moveTo>
                    <a:pt x="73660" y="53340"/>
                  </a:moveTo>
                  <a:cubicBezTo>
                    <a:pt x="1685290" y="1270"/>
                    <a:pt x="1732280" y="0"/>
                    <a:pt x="1766570" y="13970"/>
                  </a:cubicBezTo>
                  <a:cubicBezTo>
                    <a:pt x="1785620" y="21590"/>
                    <a:pt x="1797050" y="30480"/>
                    <a:pt x="1805940" y="44450"/>
                  </a:cubicBezTo>
                  <a:cubicBezTo>
                    <a:pt x="1813560" y="57150"/>
                    <a:pt x="1818640" y="76200"/>
                    <a:pt x="1817370" y="91440"/>
                  </a:cubicBezTo>
                  <a:cubicBezTo>
                    <a:pt x="1816100" y="106680"/>
                    <a:pt x="1811020" y="125730"/>
                    <a:pt x="1798320" y="137160"/>
                  </a:cubicBezTo>
                  <a:cubicBezTo>
                    <a:pt x="1784350" y="151130"/>
                    <a:pt x="1752600" y="165100"/>
                    <a:pt x="1731010" y="162560"/>
                  </a:cubicBezTo>
                  <a:cubicBezTo>
                    <a:pt x="1710690" y="160020"/>
                    <a:pt x="1681480" y="139700"/>
                    <a:pt x="1672590" y="120650"/>
                  </a:cubicBezTo>
                  <a:cubicBezTo>
                    <a:pt x="1662430" y="101600"/>
                    <a:pt x="1664970" y="67310"/>
                    <a:pt x="1673860" y="48260"/>
                  </a:cubicBezTo>
                  <a:cubicBezTo>
                    <a:pt x="1680210" y="34290"/>
                    <a:pt x="1694180" y="21590"/>
                    <a:pt x="1709420" y="15240"/>
                  </a:cubicBezTo>
                  <a:cubicBezTo>
                    <a:pt x="1728470" y="8890"/>
                    <a:pt x="1764030" y="11430"/>
                    <a:pt x="1781810" y="20320"/>
                  </a:cubicBezTo>
                  <a:cubicBezTo>
                    <a:pt x="1797050" y="27940"/>
                    <a:pt x="1807210" y="44450"/>
                    <a:pt x="1813560" y="58420"/>
                  </a:cubicBezTo>
                  <a:cubicBezTo>
                    <a:pt x="1818640" y="73660"/>
                    <a:pt x="1819910" y="92710"/>
                    <a:pt x="1814830" y="107950"/>
                  </a:cubicBezTo>
                  <a:cubicBezTo>
                    <a:pt x="1811020" y="123190"/>
                    <a:pt x="1799590" y="139700"/>
                    <a:pt x="1786890" y="148590"/>
                  </a:cubicBezTo>
                  <a:cubicBezTo>
                    <a:pt x="1774190" y="157480"/>
                    <a:pt x="1760220" y="161290"/>
                    <a:pt x="1739900" y="162560"/>
                  </a:cubicBezTo>
                  <a:cubicBezTo>
                    <a:pt x="1706880" y="166370"/>
                    <a:pt x="1661160" y="149860"/>
                    <a:pt x="1602740" y="147320"/>
                  </a:cubicBezTo>
                  <a:cubicBezTo>
                    <a:pt x="1504950" y="140970"/>
                    <a:pt x="1361440" y="139700"/>
                    <a:pt x="1200150" y="144780"/>
                  </a:cubicBezTo>
                  <a:cubicBezTo>
                    <a:pt x="958850" y="152400"/>
                    <a:pt x="504190" y="198120"/>
                    <a:pt x="294640" y="200660"/>
                  </a:cubicBezTo>
                  <a:cubicBezTo>
                    <a:pt x="184150" y="203200"/>
                    <a:pt x="83820" y="212090"/>
                    <a:pt x="39370" y="191770"/>
                  </a:cubicBezTo>
                  <a:cubicBezTo>
                    <a:pt x="20320" y="181610"/>
                    <a:pt x="11430" y="167640"/>
                    <a:pt x="5080" y="152400"/>
                  </a:cubicBezTo>
                  <a:cubicBezTo>
                    <a:pt x="0" y="137160"/>
                    <a:pt x="0" y="115570"/>
                    <a:pt x="5080" y="100330"/>
                  </a:cubicBezTo>
                  <a:cubicBezTo>
                    <a:pt x="11430" y="85090"/>
                    <a:pt x="26670" y="69850"/>
                    <a:pt x="39370" y="62230"/>
                  </a:cubicBezTo>
                  <a:cubicBezTo>
                    <a:pt x="50800" y="55880"/>
                    <a:pt x="73660" y="53340"/>
                    <a:pt x="73660" y="53340"/>
                  </a:cubicBezTo>
                </a:path>
              </a:pathLst>
            </a:custGeom>
            <a:solidFill>
              <a:srgbClr val="E7191F"/>
            </a:solidFill>
            <a:ln cap="sq">
              <a:noFill/>
              <a:prstDash val="solid"/>
              <a:miter/>
            </a:ln>
          </p:spPr>
        </p:sp>
      </p:grpSp>
      <p:grpSp>
        <p:nvGrpSpPr>
          <p:cNvPr name="Group 11" id="11"/>
          <p:cNvGrpSpPr/>
          <p:nvPr/>
        </p:nvGrpSpPr>
        <p:grpSpPr>
          <a:xfrm rot="0">
            <a:off x="11709082" y="3470910"/>
            <a:ext cx="268605" cy="3133725"/>
            <a:chOff x="0" y="0"/>
            <a:chExt cx="358140" cy="4178300"/>
          </a:xfrm>
        </p:grpSpPr>
        <p:sp>
          <p:nvSpPr>
            <p:cNvPr name="Freeform 12" id="12"/>
            <p:cNvSpPr/>
            <p:nvPr/>
          </p:nvSpPr>
          <p:spPr>
            <a:xfrm flipH="false" flipV="false" rot="0">
              <a:off x="26670" y="49530"/>
              <a:ext cx="279400" cy="4079240"/>
            </a:xfrm>
            <a:custGeom>
              <a:avLst/>
              <a:gdLst/>
              <a:ahLst/>
              <a:cxnLst/>
              <a:rect r="r" b="b" t="t" l="l"/>
              <a:pathLst>
                <a:path h="4079240" w="279400">
                  <a:moveTo>
                    <a:pt x="279400" y="66040"/>
                  </a:moveTo>
                  <a:cubicBezTo>
                    <a:pt x="269240" y="1000760"/>
                    <a:pt x="204470" y="1779270"/>
                    <a:pt x="184150" y="2359660"/>
                  </a:cubicBezTo>
                  <a:cubicBezTo>
                    <a:pt x="165100" y="2919730"/>
                    <a:pt x="201930" y="3841750"/>
                    <a:pt x="157480" y="4010660"/>
                  </a:cubicBezTo>
                  <a:cubicBezTo>
                    <a:pt x="148590" y="4043680"/>
                    <a:pt x="143510" y="4055110"/>
                    <a:pt x="128270" y="4065270"/>
                  </a:cubicBezTo>
                  <a:cubicBezTo>
                    <a:pt x="113030" y="4076700"/>
                    <a:pt x="82550" y="4079240"/>
                    <a:pt x="66040" y="4071620"/>
                  </a:cubicBezTo>
                  <a:cubicBezTo>
                    <a:pt x="48260" y="4065270"/>
                    <a:pt x="29210" y="4042410"/>
                    <a:pt x="25400" y="4024630"/>
                  </a:cubicBezTo>
                  <a:cubicBezTo>
                    <a:pt x="21590" y="4006850"/>
                    <a:pt x="29210" y="3977640"/>
                    <a:pt x="41910" y="3963670"/>
                  </a:cubicBezTo>
                  <a:cubicBezTo>
                    <a:pt x="55880" y="3950970"/>
                    <a:pt x="83820" y="3940810"/>
                    <a:pt x="101600" y="3944620"/>
                  </a:cubicBezTo>
                  <a:cubicBezTo>
                    <a:pt x="120650" y="3947160"/>
                    <a:pt x="143510" y="3966210"/>
                    <a:pt x="151130" y="3982720"/>
                  </a:cubicBezTo>
                  <a:cubicBezTo>
                    <a:pt x="158750" y="3999230"/>
                    <a:pt x="157480" y="4029710"/>
                    <a:pt x="147320" y="4044950"/>
                  </a:cubicBezTo>
                  <a:cubicBezTo>
                    <a:pt x="138430" y="4061460"/>
                    <a:pt x="111760" y="4075430"/>
                    <a:pt x="93980" y="4076700"/>
                  </a:cubicBezTo>
                  <a:cubicBezTo>
                    <a:pt x="80010" y="4079240"/>
                    <a:pt x="63500" y="4074160"/>
                    <a:pt x="53340" y="4065270"/>
                  </a:cubicBezTo>
                  <a:cubicBezTo>
                    <a:pt x="39370" y="4053840"/>
                    <a:pt x="30480" y="4041140"/>
                    <a:pt x="24130" y="4009390"/>
                  </a:cubicBezTo>
                  <a:cubicBezTo>
                    <a:pt x="0" y="3898900"/>
                    <a:pt x="53340" y="3474720"/>
                    <a:pt x="60960" y="3201670"/>
                  </a:cubicBezTo>
                  <a:cubicBezTo>
                    <a:pt x="68580" y="2922270"/>
                    <a:pt x="59690" y="2673350"/>
                    <a:pt x="69850" y="2353310"/>
                  </a:cubicBezTo>
                  <a:cubicBezTo>
                    <a:pt x="81280" y="1932940"/>
                    <a:pt x="127000" y="1316990"/>
                    <a:pt x="138430" y="899160"/>
                  </a:cubicBezTo>
                  <a:cubicBezTo>
                    <a:pt x="148590" y="582930"/>
                    <a:pt x="127000" y="168910"/>
                    <a:pt x="146050" y="66040"/>
                  </a:cubicBezTo>
                  <a:cubicBezTo>
                    <a:pt x="151130" y="41910"/>
                    <a:pt x="153670" y="33020"/>
                    <a:pt x="163830" y="22860"/>
                  </a:cubicBezTo>
                  <a:cubicBezTo>
                    <a:pt x="172720" y="11430"/>
                    <a:pt x="189230" y="1270"/>
                    <a:pt x="204470" y="1270"/>
                  </a:cubicBezTo>
                  <a:cubicBezTo>
                    <a:pt x="222250" y="0"/>
                    <a:pt x="250190" y="10160"/>
                    <a:pt x="261620" y="22860"/>
                  </a:cubicBezTo>
                  <a:cubicBezTo>
                    <a:pt x="273050" y="33020"/>
                    <a:pt x="279400" y="66040"/>
                    <a:pt x="279400" y="66040"/>
                  </a:cubicBezTo>
                </a:path>
              </a:pathLst>
            </a:custGeom>
            <a:solidFill>
              <a:srgbClr val="E7191F"/>
            </a:solidFill>
            <a:ln cap="sq">
              <a:noFill/>
              <a:prstDash val="solid"/>
              <a:miter/>
            </a:ln>
          </p:spPr>
        </p:sp>
      </p:grpSp>
      <p:grpSp>
        <p:nvGrpSpPr>
          <p:cNvPr name="Group 13" id="13"/>
          <p:cNvGrpSpPr/>
          <p:nvPr/>
        </p:nvGrpSpPr>
        <p:grpSpPr>
          <a:xfrm rot="0">
            <a:off x="12980670" y="3622358"/>
            <a:ext cx="499110" cy="2725102"/>
            <a:chOff x="0" y="0"/>
            <a:chExt cx="665480" cy="3633470"/>
          </a:xfrm>
        </p:grpSpPr>
        <p:sp>
          <p:nvSpPr>
            <p:cNvPr name="Freeform 14" id="14"/>
            <p:cNvSpPr/>
            <p:nvPr/>
          </p:nvSpPr>
          <p:spPr>
            <a:xfrm flipH="false" flipV="false" rot="0">
              <a:off x="49530" y="48260"/>
              <a:ext cx="572770" cy="3538220"/>
            </a:xfrm>
            <a:custGeom>
              <a:avLst/>
              <a:gdLst/>
              <a:ahLst/>
              <a:cxnLst/>
              <a:rect r="r" b="b" t="t" l="l"/>
              <a:pathLst>
                <a:path h="3538220" w="572770">
                  <a:moveTo>
                    <a:pt x="132080" y="55880"/>
                  </a:moveTo>
                  <a:cubicBezTo>
                    <a:pt x="396240" y="1764030"/>
                    <a:pt x="441960" y="2575560"/>
                    <a:pt x="490220" y="2974340"/>
                  </a:cubicBezTo>
                  <a:cubicBezTo>
                    <a:pt x="516890" y="3187700"/>
                    <a:pt x="572770" y="3379470"/>
                    <a:pt x="563880" y="3462020"/>
                  </a:cubicBezTo>
                  <a:cubicBezTo>
                    <a:pt x="561340" y="3489960"/>
                    <a:pt x="556260" y="3506470"/>
                    <a:pt x="543560" y="3517900"/>
                  </a:cubicBezTo>
                  <a:cubicBezTo>
                    <a:pt x="530860" y="3530600"/>
                    <a:pt x="502920" y="3536950"/>
                    <a:pt x="485140" y="3533140"/>
                  </a:cubicBezTo>
                  <a:cubicBezTo>
                    <a:pt x="467360" y="3529330"/>
                    <a:pt x="445770" y="3510280"/>
                    <a:pt x="439420" y="3493770"/>
                  </a:cubicBezTo>
                  <a:cubicBezTo>
                    <a:pt x="434340" y="3477260"/>
                    <a:pt x="438150" y="3448050"/>
                    <a:pt x="448310" y="3434080"/>
                  </a:cubicBezTo>
                  <a:cubicBezTo>
                    <a:pt x="458470" y="3418840"/>
                    <a:pt x="483870" y="3406140"/>
                    <a:pt x="501650" y="3406140"/>
                  </a:cubicBezTo>
                  <a:cubicBezTo>
                    <a:pt x="519430" y="3407410"/>
                    <a:pt x="544830" y="3421380"/>
                    <a:pt x="554990" y="3435350"/>
                  </a:cubicBezTo>
                  <a:cubicBezTo>
                    <a:pt x="563880" y="3450590"/>
                    <a:pt x="566420" y="3479800"/>
                    <a:pt x="560070" y="3496310"/>
                  </a:cubicBezTo>
                  <a:cubicBezTo>
                    <a:pt x="552450" y="3512820"/>
                    <a:pt x="528320" y="3529330"/>
                    <a:pt x="513080" y="3534410"/>
                  </a:cubicBezTo>
                  <a:cubicBezTo>
                    <a:pt x="499110" y="3538220"/>
                    <a:pt x="483870" y="3535680"/>
                    <a:pt x="472440" y="3528060"/>
                  </a:cubicBezTo>
                  <a:cubicBezTo>
                    <a:pt x="457200" y="3520440"/>
                    <a:pt x="447040" y="3506470"/>
                    <a:pt x="436880" y="3479800"/>
                  </a:cubicBezTo>
                  <a:cubicBezTo>
                    <a:pt x="406400" y="3402330"/>
                    <a:pt x="400050" y="3200400"/>
                    <a:pt x="375920" y="2985770"/>
                  </a:cubicBezTo>
                  <a:cubicBezTo>
                    <a:pt x="332740" y="2584450"/>
                    <a:pt x="279400" y="1781810"/>
                    <a:pt x="209550" y="1262380"/>
                  </a:cubicBezTo>
                  <a:cubicBezTo>
                    <a:pt x="149860" y="830580"/>
                    <a:pt x="1270" y="213360"/>
                    <a:pt x="1270" y="82550"/>
                  </a:cubicBezTo>
                  <a:cubicBezTo>
                    <a:pt x="1270" y="55880"/>
                    <a:pt x="0" y="48260"/>
                    <a:pt x="8890" y="35560"/>
                  </a:cubicBezTo>
                  <a:cubicBezTo>
                    <a:pt x="19050" y="20320"/>
                    <a:pt x="44450" y="5080"/>
                    <a:pt x="60960" y="2540"/>
                  </a:cubicBezTo>
                  <a:cubicBezTo>
                    <a:pt x="76200" y="0"/>
                    <a:pt x="95250" y="6350"/>
                    <a:pt x="106680" y="15240"/>
                  </a:cubicBezTo>
                  <a:cubicBezTo>
                    <a:pt x="119380" y="24130"/>
                    <a:pt x="132080" y="55880"/>
                    <a:pt x="132080" y="55880"/>
                  </a:cubicBezTo>
                </a:path>
              </a:pathLst>
            </a:custGeom>
            <a:solidFill>
              <a:srgbClr val="E7191F"/>
            </a:solidFill>
            <a:ln cap="sq">
              <a:noFill/>
              <a:prstDash val="solid"/>
              <a:miter/>
            </a:ln>
          </p:spPr>
        </p:sp>
      </p:grpSp>
      <p:grpSp>
        <p:nvGrpSpPr>
          <p:cNvPr name="Group 15" id="15"/>
          <p:cNvGrpSpPr/>
          <p:nvPr/>
        </p:nvGrpSpPr>
        <p:grpSpPr>
          <a:xfrm rot="0">
            <a:off x="12880657" y="3496628"/>
            <a:ext cx="2254567" cy="2821305"/>
            <a:chOff x="0" y="0"/>
            <a:chExt cx="3006090" cy="3761740"/>
          </a:xfrm>
        </p:grpSpPr>
        <p:sp>
          <p:nvSpPr>
            <p:cNvPr name="Freeform 16" id="16"/>
            <p:cNvSpPr/>
            <p:nvPr/>
          </p:nvSpPr>
          <p:spPr>
            <a:xfrm flipH="false" flipV="false" rot="0">
              <a:off x="49530" y="46990"/>
              <a:ext cx="2909570" cy="3667760"/>
            </a:xfrm>
            <a:custGeom>
              <a:avLst/>
              <a:gdLst/>
              <a:ahLst/>
              <a:cxnLst/>
              <a:rect r="r" b="b" t="t" l="l"/>
              <a:pathLst>
                <a:path h="3667760" w="2909570">
                  <a:moveTo>
                    <a:pt x="50800" y="120650"/>
                  </a:moveTo>
                  <a:cubicBezTo>
                    <a:pt x="582930" y="36830"/>
                    <a:pt x="739140" y="21590"/>
                    <a:pt x="872490" y="12700"/>
                  </a:cubicBezTo>
                  <a:cubicBezTo>
                    <a:pt x="990600" y="6350"/>
                    <a:pt x="1096010" y="6350"/>
                    <a:pt x="1206500" y="5080"/>
                  </a:cubicBezTo>
                  <a:cubicBezTo>
                    <a:pt x="1316990" y="3810"/>
                    <a:pt x="1441450" y="0"/>
                    <a:pt x="1534160" y="3810"/>
                  </a:cubicBezTo>
                  <a:cubicBezTo>
                    <a:pt x="1600200" y="6350"/>
                    <a:pt x="1652270" y="12700"/>
                    <a:pt x="1706880" y="20320"/>
                  </a:cubicBezTo>
                  <a:cubicBezTo>
                    <a:pt x="1756410" y="25400"/>
                    <a:pt x="1795780" y="30480"/>
                    <a:pt x="1845310" y="41910"/>
                  </a:cubicBezTo>
                  <a:cubicBezTo>
                    <a:pt x="1907540" y="55880"/>
                    <a:pt x="2007870" y="74930"/>
                    <a:pt x="2053590" y="100330"/>
                  </a:cubicBezTo>
                  <a:cubicBezTo>
                    <a:pt x="2080260" y="116840"/>
                    <a:pt x="2094230" y="130810"/>
                    <a:pt x="2109470" y="153670"/>
                  </a:cubicBezTo>
                  <a:cubicBezTo>
                    <a:pt x="2128520" y="182880"/>
                    <a:pt x="2139950" y="218440"/>
                    <a:pt x="2147570" y="262890"/>
                  </a:cubicBezTo>
                  <a:cubicBezTo>
                    <a:pt x="2160270" y="332740"/>
                    <a:pt x="2157730" y="455930"/>
                    <a:pt x="2153920" y="530860"/>
                  </a:cubicBezTo>
                  <a:cubicBezTo>
                    <a:pt x="2151380" y="585470"/>
                    <a:pt x="2146300" y="614680"/>
                    <a:pt x="2136140" y="674370"/>
                  </a:cubicBezTo>
                  <a:cubicBezTo>
                    <a:pt x="2118360" y="775970"/>
                    <a:pt x="2080260" y="952500"/>
                    <a:pt x="2044700" y="1087120"/>
                  </a:cubicBezTo>
                  <a:cubicBezTo>
                    <a:pt x="2010410" y="1221740"/>
                    <a:pt x="1963420" y="1372870"/>
                    <a:pt x="1925320" y="1482090"/>
                  </a:cubicBezTo>
                  <a:cubicBezTo>
                    <a:pt x="1898650" y="1560830"/>
                    <a:pt x="1877060" y="1617980"/>
                    <a:pt x="1847850" y="1682750"/>
                  </a:cubicBezTo>
                  <a:cubicBezTo>
                    <a:pt x="1819910" y="1744980"/>
                    <a:pt x="1794510" y="1795780"/>
                    <a:pt x="1753870" y="1864360"/>
                  </a:cubicBezTo>
                  <a:cubicBezTo>
                    <a:pt x="1697990" y="1962150"/>
                    <a:pt x="1591310" y="2127250"/>
                    <a:pt x="1530350" y="2204720"/>
                  </a:cubicBezTo>
                  <a:cubicBezTo>
                    <a:pt x="1496060" y="2250440"/>
                    <a:pt x="1437640" y="2301240"/>
                    <a:pt x="1440180" y="2303780"/>
                  </a:cubicBezTo>
                  <a:cubicBezTo>
                    <a:pt x="1442720" y="2306320"/>
                    <a:pt x="1488440" y="2269490"/>
                    <a:pt x="1490980" y="2272030"/>
                  </a:cubicBezTo>
                  <a:cubicBezTo>
                    <a:pt x="1492250" y="2273300"/>
                    <a:pt x="1487170" y="2282190"/>
                    <a:pt x="1482090" y="2287270"/>
                  </a:cubicBezTo>
                  <a:cubicBezTo>
                    <a:pt x="1470660" y="2297430"/>
                    <a:pt x="1437640" y="2316480"/>
                    <a:pt x="1419860" y="2317750"/>
                  </a:cubicBezTo>
                  <a:cubicBezTo>
                    <a:pt x="1407160" y="2319020"/>
                    <a:pt x="1397000" y="2315210"/>
                    <a:pt x="1386840" y="2308860"/>
                  </a:cubicBezTo>
                  <a:cubicBezTo>
                    <a:pt x="1374140" y="2299970"/>
                    <a:pt x="1357630" y="2283460"/>
                    <a:pt x="1352550" y="2268220"/>
                  </a:cubicBezTo>
                  <a:cubicBezTo>
                    <a:pt x="1347470" y="2252980"/>
                    <a:pt x="1347470" y="2235200"/>
                    <a:pt x="1353820" y="2216150"/>
                  </a:cubicBezTo>
                  <a:cubicBezTo>
                    <a:pt x="1362710" y="2189480"/>
                    <a:pt x="1390650" y="2155190"/>
                    <a:pt x="1414780" y="2129790"/>
                  </a:cubicBezTo>
                  <a:cubicBezTo>
                    <a:pt x="1440180" y="2103120"/>
                    <a:pt x="1468120" y="2080260"/>
                    <a:pt x="1502410" y="2058670"/>
                  </a:cubicBezTo>
                  <a:cubicBezTo>
                    <a:pt x="1544320" y="2033270"/>
                    <a:pt x="1609090" y="2010410"/>
                    <a:pt x="1654810" y="1995170"/>
                  </a:cubicBezTo>
                  <a:cubicBezTo>
                    <a:pt x="1690370" y="1983740"/>
                    <a:pt x="1711960" y="1977390"/>
                    <a:pt x="1751330" y="1971040"/>
                  </a:cubicBezTo>
                  <a:cubicBezTo>
                    <a:pt x="1813560" y="1962150"/>
                    <a:pt x="1906270" y="1959610"/>
                    <a:pt x="1997710" y="1958340"/>
                  </a:cubicBezTo>
                  <a:cubicBezTo>
                    <a:pt x="2115820" y="1955800"/>
                    <a:pt x="2306320" y="1962150"/>
                    <a:pt x="2397760" y="1968500"/>
                  </a:cubicBezTo>
                  <a:cubicBezTo>
                    <a:pt x="2447290" y="1971040"/>
                    <a:pt x="2473960" y="1972310"/>
                    <a:pt x="2510790" y="1978660"/>
                  </a:cubicBezTo>
                  <a:cubicBezTo>
                    <a:pt x="2547620" y="1986280"/>
                    <a:pt x="2579370" y="1997710"/>
                    <a:pt x="2617470" y="2009140"/>
                  </a:cubicBezTo>
                  <a:cubicBezTo>
                    <a:pt x="2659380" y="2021840"/>
                    <a:pt x="2713990" y="2032000"/>
                    <a:pt x="2750820" y="2053590"/>
                  </a:cubicBezTo>
                  <a:cubicBezTo>
                    <a:pt x="2783840" y="2072640"/>
                    <a:pt x="2810510" y="2096770"/>
                    <a:pt x="2830830" y="2125980"/>
                  </a:cubicBezTo>
                  <a:cubicBezTo>
                    <a:pt x="2852420" y="2157730"/>
                    <a:pt x="2863850" y="2200910"/>
                    <a:pt x="2875280" y="2240280"/>
                  </a:cubicBezTo>
                  <a:cubicBezTo>
                    <a:pt x="2887980" y="2280920"/>
                    <a:pt x="2894330" y="2326640"/>
                    <a:pt x="2899410" y="2369820"/>
                  </a:cubicBezTo>
                  <a:cubicBezTo>
                    <a:pt x="2904490" y="2414270"/>
                    <a:pt x="2909570" y="2454910"/>
                    <a:pt x="2904490" y="2505710"/>
                  </a:cubicBezTo>
                  <a:cubicBezTo>
                    <a:pt x="2898140" y="2574290"/>
                    <a:pt x="2880360" y="2673350"/>
                    <a:pt x="2853690" y="2743200"/>
                  </a:cubicBezTo>
                  <a:cubicBezTo>
                    <a:pt x="2830830" y="2804160"/>
                    <a:pt x="2799080" y="2856230"/>
                    <a:pt x="2762250" y="2904490"/>
                  </a:cubicBezTo>
                  <a:cubicBezTo>
                    <a:pt x="2726690" y="2950210"/>
                    <a:pt x="2683510" y="2989580"/>
                    <a:pt x="2636520" y="3026410"/>
                  </a:cubicBezTo>
                  <a:cubicBezTo>
                    <a:pt x="2588260" y="3064510"/>
                    <a:pt x="2531110" y="3096260"/>
                    <a:pt x="2475230" y="3128010"/>
                  </a:cubicBezTo>
                  <a:cubicBezTo>
                    <a:pt x="2419350" y="3159760"/>
                    <a:pt x="2374900" y="3180080"/>
                    <a:pt x="2299970" y="3214370"/>
                  </a:cubicBezTo>
                  <a:cubicBezTo>
                    <a:pt x="2170430" y="3274060"/>
                    <a:pt x="1902460" y="3390900"/>
                    <a:pt x="1762760" y="3441700"/>
                  </a:cubicBezTo>
                  <a:cubicBezTo>
                    <a:pt x="1676400" y="3473450"/>
                    <a:pt x="1637030" y="3482340"/>
                    <a:pt x="1548130" y="3507740"/>
                  </a:cubicBezTo>
                  <a:cubicBezTo>
                    <a:pt x="1402080" y="3550920"/>
                    <a:pt x="1056640" y="3660140"/>
                    <a:pt x="969010" y="3663950"/>
                  </a:cubicBezTo>
                  <a:cubicBezTo>
                    <a:pt x="943610" y="3663950"/>
                    <a:pt x="933450" y="3661410"/>
                    <a:pt x="919480" y="3653790"/>
                  </a:cubicBezTo>
                  <a:cubicBezTo>
                    <a:pt x="905510" y="3646170"/>
                    <a:pt x="892810" y="3630930"/>
                    <a:pt x="886460" y="3615690"/>
                  </a:cubicBezTo>
                  <a:cubicBezTo>
                    <a:pt x="880110" y="3601720"/>
                    <a:pt x="877570" y="3582670"/>
                    <a:pt x="882650" y="3566160"/>
                  </a:cubicBezTo>
                  <a:cubicBezTo>
                    <a:pt x="889000" y="3547110"/>
                    <a:pt x="913130" y="3520440"/>
                    <a:pt x="932180" y="3511550"/>
                  </a:cubicBezTo>
                  <a:cubicBezTo>
                    <a:pt x="947420" y="3503930"/>
                    <a:pt x="966470" y="3503930"/>
                    <a:pt x="982980" y="3510280"/>
                  </a:cubicBezTo>
                  <a:cubicBezTo>
                    <a:pt x="1002030" y="3517900"/>
                    <a:pt x="1027430" y="3543300"/>
                    <a:pt x="1035050" y="3562350"/>
                  </a:cubicBezTo>
                  <a:cubicBezTo>
                    <a:pt x="1040130" y="3578860"/>
                    <a:pt x="1040130" y="3597910"/>
                    <a:pt x="1032510" y="3613150"/>
                  </a:cubicBezTo>
                  <a:cubicBezTo>
                    <a:pt x="1023620" y="3632200"/>
                    <a:pt x="998220" y="3656330"/>
                    <a:pt x="977900" y="3662680"/>
                  </a:cubicBezTo>
                  <a:cubicBezTo>
                    <a:pt x="956310" y="3667760"/>
                    <a:pt x="922020" y="3656330"/>
                    <a:pt x="905510" y="3643630"/>
                  </a:cubicBezTo>
                  <a:cubicBezTo>
                    <a:pt x="892810" y="3633470"/>
                    <a:pt x="883920" y="3615690"/>
                    <a:pt x="881380" y="3600450"/>
                  </a:cubicBezTo>
                  <a:cubicBezTo>
                    <a:pt x="878840" y="3583940"/>
                    <a:pt x="881380" y="3564890"/>
                    <a:pt x="889000" y="3549650"/>
                  </a:cubicBezTo>
                  <a:cubicBezTo>
                    <a:pt x="895350" y="3535680"/>
                    <a:pt x="901700" y="3528060"/>
                    <a:pt x="924560" y="3514090"/>
                  </a:cubicBezTo>
                  <a:cubicBezTo>
                    <a:pt x="1021080" y="3458210"/>
                    <a:pt x="1555750" y="3352800"/>
                    <a:pt x="1794510" y="3268980"/>
                  </a:cubicBezTo>
                  <a:cubicBezTo>
                    <a:pt x="1968500" y="3206750"/>
                    <a:pt x="2124710" y="3133090"/>
                    <a:pt x="2233930" y="3082290"/>
                  </a:cubicBezTo>
                  <a:cubicBezTo>
                    <a:pt x="2302510" y="3050540"/>
                    <a:pt x="2340610" y="3032760"/>
                    <a:pt x="2396490" y="3001010"/>
                  </a:cubicBezTo>
                  <a:cubicBezTo>
                    <a:pt x="2459990" y="2962910"/>
                    <a:pt x="2543810" y="2914650"/>
                    <a:pt x="2593340" y="2868930"/>
                  </a:cubicBezTo>
                  <a:cubicBezTo>
                    <a:pt x="2630170" y="2834640"/>
                    <a:pt x="2654300" y="2802890"/>
                    <a:pt x="2677160" y="2763520"/>
                  </a:cubicBezTo>
                  <a:cubicBezTo>
                    <a:pt x="2702560" y="2722880"/>
                    <a:pt x="2722880" y="2673350"/>
                    <a:pt x="2734310" y="2628900"/>
                  </a:cubicBezTo>
                  <a:cubicBezTo>
                    <a:pt x="2745740" y="2588260"/>
                    <a:pt x="2750820" y="2553970"/>
                    <a:pt x="2752090" y="2508250"/>
                  </a:cubicBezTo>
                  <a:cubicBezTo>
                    <a:pt x="2754630" y="2444750"/>
                    <a:pt x="2748280" y="2341880"/>
                    <a:pt x="2734310" y="2283460"/>
                  </a:cubicBezTo>
                  <a:cubicBezTo>
                    <a:pt x="2724150" y="2241550"/>
                    <a:pt x="2720340" y="2207260"/>
                    <a:pt x="2692400" y="2180590"/>
                  </a:cubicBezTo>
                  <a:cubicBezTo>
                    <a:pt x="2654300" y="2145030"/>
                    <a:pt x="2566670" y="2127250"/>
                    <a:pt x="2496820" y="2112010"/>
                  </a:cubicBezTo>
                  <a:cubicBezTo>
                    <a:pt x="2424430" y="2096770"/>
                    <a:pt x="2355850" y="2096770"/>
                    <a:pt x="2264410" y="2095500"/>
                  </a:cubicBezTo>
                  <a:cubicBezTo>
                    <a:pt x="2134870" y="2094230"/>
                    <a:pt x="1902460" y="2101850"/>
                    <a:pt x="1788160" y="2118360"/>
                  </a:cubicBezTo>
                  <a:cubicBezTo>
                    <a:pt x="1723390" y="2128520"/>
                    <a:pt x="1689100" y="2131060"/>
                    <a:pt x="1638300" y="2156460"/>
                  </a:cubicBezTo>
                  <a:cubicBezTo>
                    <a:pt x="1573530" y="2189480"/>
                    <a:pt x="1484630" y="2303780"/>
                    <a:pt x="1437640" y="2316480"/>
                  </a:cubicBezTo>
                  <a:cubicBezTo>
                    <a:pt x="1417320" y="2321560"/>
                    <a:pt x="1400810" y="2316480"/>
                    <a:pt x="1386840" y="2308860"/>
                  </a:cubicBezTo>
                  <a:cubicBezTo>
                    <a:pt x="1371600" y="2301240"/>
                    <a:pt x="1357630" y="2283460"/>
                    <a:pt x="1352550" y="2268220"/>
                  </a:cubicBezTo>
                  <a:cubicBezTo>
                    <a:pt x="1347470" y="2252980"/>
                    <a:pt x="1346200" y="2240280"/>
                    <a:pt x="1353820" y="2216150"/>
                  </a:cubicBezTo>
                  <a:cubicBezTo>
                    <a:pt x="1375410" y="2150110"/>
                    <a:pt x="1522730" y="1982470"/>
                    <a:pt x="1588770" y="1877060"/>
                  </a:cubicBezTo>
                  <a:cubicBezTo>
                    <a:pt x="1643380" y="1790700"/>
                    <a:pt x="1690370" y="1710690"/>
                    <a:pt x="1728470" y="1633220"/>
                  </a:cubicBezTo>
                  <a:cubicBezTo>
                    <a:pt x="1760220" y="1567180"/>
                    <a:pt x="1781810" y="1513840"/>
                    <a:pt x="1805940" y="1446530"/>
                  </a:cubicBezTo>
                  <a:cubicBezTo>
                    <a:pt x="1833880" y="1369060"/>
                    <a:pt x="1859280" y="1294130"/>
                    <a:pt x="1885950" y="1193800"/>
                  </a:cubicBezTo>
                  <a:cubicBezTo>
                    <a:pt x="1924050" y="1049020"/>
                    <a:pt x="1982470" y="775970"/>
                    <a:pt x="2000250" y="657860"/>
                  </a:cubicBezTo>
                  <a:cubicBezTo>
                    <a:pt x="2009140" y="601980"/>
                    <a:pt x="2011680" y="582930"/>
                    <a:pt x="2012950" y="530860"/>
                  </a:cubicBezTo>
                  <a:cubicBezTo>
                    <a:pt x="2015490" y="449580"/>
                    <a:pt x="2044700" y="275590"/>
                    <a:pt x="1998980" y="215900"/>
                  </a:cubicBezTo>
                  <a:cubicBezTo>
                    <a:pt x="1964690" y="170180"/>
                    <a:pt x="1880870" y="171450"/>
                    <a:pt x="1826260" y="157480"/>
                  </a:cubicBezTo>
                  <a:cubicBezTo>
                    <a:pt x="1780540" y="146050"/>
                    <a:pt x="1742440" y="140970"/>
                    <a:pt x="1696720" y="134620"/>
                  </a:cubicBezTo>
                  <a:cubicBezTo>
                    <a:pt x="1645920" y="128270"/>
                    <a:pt x="1597660" y="123190"/>
                    <a:pt x="1534160" y="120650"/>
                  </a:cubicBezTo>
                  <a:cubicBezTo>
                    <a:pt x="1443990" y="116840"/>
                    <a:pt x="1316990" y="120650"/>
                    <a:pt x="1209040" y="123190"/>
                  </a:cubicBezTo>
                  <a:cubicBezTo>
                    <a:pt x="1101090" y="125730"/>
                    <a:pt x="1013460" y="124460"/>
                    <a:pt x="886460" y="133350"/>
                  </a:cubicBezTo>
                  <a:cubicBezTo>
                    <a:pt x="703580" y="147320"/>
                    <a:pt x="363220" y="189230"/>
                    <a:pt x="218440" y="213360"/>
                  </a:cubicBezTo>
                  <a:cubicBezTo>
                    <a:pt x="148590" y="226060"/>
                    <a:pt x="97790" y="250190"/>
                    <a:pt x="63500" y="247650"/>
                  </a:cubicBezTo>
                  <a:cubicBezTo>
                    <a:pt x="44450" y="246380"/>
                    <a:pt x="31750" y="240030"/>
                    <a:pt x="21590" y="229870"/>
                  </a:cubicBezTo>
                  <a:cubicBezTo>
                    <a:pt x="10160" y="220980"/>
                    <a:pt x="2540" y="204470"/>
                    <a:pt x="1270" y="189230"/>
                  </a:cubicBezTo>
                  <a:cubicBezTo>
                    <a:pt x="0" y="175260"/>
                    <a:pt x="3810" y="157480"/>
                    <a:pt x="12700" y="146050"/>
                  </a:cubicBezTo>
                  <a:cubicBezTo>
                    <a:pt x="21590" y="134620"/>
                    <a:pt x="50800" y="120650"/>
                    <a:pt x="50800" y="120650"/>
                  </a:cubicBezTo>
                </a:path>
              </a:pathLst>
            </a:custGeom>
            <a:solidFill>
              <a:srgbClr val="E7191F"/>
            </a:solidFill>
            <a:ln cap="sq">
              <a:noFill/>
              <a:prstDash val="solid"/>
              <a:miter/>
            </a:ln>
          </p:spPr>
        </p:sp>
      </p:grpSp>
      <p:grpSp>
        <p:nvGrpSpPr>
          <p:cNvPr name="Group 17" id="17"/>
          <p:cNvGrpSpPr/>
          <p:nvPr/>
        </p:nvGrpSpPr>
        <p:grpSpPr>
          <a:xfrm rot="0">
            <a:off x="15378112" y="3409950"/>
            <a:ext cx="1967865" cy="3704272"/>
            <a:chOff x="0" y="0"/>
            <a:chExt cx="2623820" cy="4939030"/>
          </a:xfrm>
        </p:grpSpPr>
        <p:sp>
          <p:nvSpPr>
            <p:cNvPr name="Freeform 18" id="18"/>
            <p:cNvSpPr/>
            <p:nvPr/>
          </p:nvSpPr>
          <p:spPr>
            <a:xfrm flipH="false" flipV="false" rot="0">
              <a:off x="53340" y="38100"/>
              <a:ext cx="2526030" cy="4851400"/>
            </a:xfrm>
            <a:custGeom>
              <a:avLst/>
              <a:gdLst/>
              <a:ahLst/>
              <a:cxnLst/>
              <a:rect r="r" b="b" t="t" l="l"/>
              <a:pathLst>
                <a:path h="4851400" w="2526030">
                  <a:moveTo>
                    <a:pt x="0" y="4008120"/>
                  </a:moveTo>
                  <a:cubicBezTo>
                    <a:pt x="2540" y="3703320"/>
                    <a:pt x="11430" y="3587750"/>
                    <a:pt x="31750" y="3434080"/>
                  </a:cubicBezTo>
                  <a:cubicBezTo>
                    <a:pt x="66040" y="3185160"/>
                    <a:pt x="147320" y="2752090"/>
                    <a:pt x="207010" y="2461260"/>
                  </a:cubicBezTo>
                  <a:cubicBezTo>
                    <a:pt x="256540" y="2221230"/>
                    <a:pt x="299720" y="2016760"/>
                    <a:pt x="359410" y="1809750"/>
                  </a:cubicBezTo>
                  <a:cubicBezTo>
                    <a:pt x="415290" y="1614170"/>
                    <a:pt x="468630" y="1459230"/>
                    <a:pt x="549910" y="1248410"/>
                  </a:cubicBezTo>
                  <a:cubicBezTo>
                    <a:pt x="659130" y="966470"/>
                    <a:pt x="885190" y="469900"/>
                    <a:pt x="977900" y="276860"/>
                  </a:cubicBezTo>
                  <a:cubicBezTo>
                    <a:pt x="1017270" y="193040"/>
                    <a:pt x="1038860" y="146050"/>
                    <a:pt x="1070610" y="99060"/>
                  </a:cubicBezTo>
                  <a:cubicBezTo>
                    <a:pt x="1093470" y="64770"/>
                    <a:pt x="1111250" y="31750"/>
                    <a:pt x="1140460" y="16510"/>
                  </a:cubicBezTo>
                  <a:cubicBezTo>
                    <a:pt x="1170940" y="2540"/>
                    <a:pt x="1216660" y="0"/>
                    <a:pt x="1249680" y="12700"/>
                  </a:cubicBezTo>
                  <a:cubicBezTo>
                    <a:pt x="1287780" y="29210"/>
                    <a:pt x="1322070" y="80010"/>
                    <a:pt x="1351280" y="118110"/>
                  </a:cubicBezTo>
                  <a:cubicBezTo>
                    <a:pt x="1380490" y="154940"/>
                    <a:pt x="1403350" y="194310"/>
                    <a:pt x="1427480" y="238760"/>
                  </a:cubicBezTo>
                  <a:cubicBezTo>
                    <a:pt x="1454150" y="288290"/>
                    <a:pt x="1475740" y="327660"/>
                    <a:pt x="1504950" y="402590"/>
                  </a:cubicBezTo>
                  <a:cubicBezTo>
                    <a:pt x="1563370" y="558800"/>
                    <a:pt x="1658620" y="916940"/>
                    <a:pt x="1717040" y="1136650"/>
                  </a:cubicBezTo>
                  <a:cubicBezTo>
                    <a:pt x="1764030" y="1311910"/>
                    <a:pt x="1783080" y="1391920"/>
                    <a:pt x="1833880" y="1616710"/>
                  </a:cubicBezTo>
                  <a:cubicBezTo>
                    <a:pt x="1950720" y="2137410"/>
                    <a:pt x="2240280" y="3674110"/>
                    <a:pt x="2369820" y="4224020"/>
                  </a:cubicBezTo>
                  <a:cubicBezTo>
                    <a:pt x="2430780" y="4479290"/>
                    <a:pt x="2522220" y="4701540"/>
                    <a:pt x="2519680" y="4782820"/>
                  </a:cubicBezTo>
                  <a:cubicBezTo>
                    <a:pt x="2518410" y="4805680"/>
                    <a:pt x="2513330" y="4815840"/>
                    <a:pt x="2503170" y="4827270"/>
                  </a:cubicBezTo>
                  <a:cubicBezTo>
                    <a:pt x="2494280" y="4838700"/>
                    <a:pt x="2476500" y="4847590"/>
                    <a:pt x="2462530" y="4850130"/>
                  </a:cubicBezTo>
                  <a:cubicBezTo>
                    <a:pt x="2448560" y="4851400"/>
                    <a:pt x="2429510" y="4847590"/>
                    <a:pt x="2416810" y="4838700"/>
                  </a:cubicBezTo>
                  <a:cubicBezTo>
                    <a:pt x="2405380" y="4831080"/>
                    <a:pt x="2395220" y="4817110"/>
                    <a:pt x="2390140" y="4801870"/>
                  </a:cubicBezTo>
                  <a:cubicBezTo>
                    <a:pt x="2382520" y="4781550"/>
                    <a:pt x="2392680" y="4757420"/>
                    <a:pt x="2388870" y="4724400"/>
                  </a:cubicBezTo>
                  <a:cubicBezTo>
                    <a:pt x="2382520" y="4664710"/>
                    <a:pt x="2330450" y="4519930"/>
                    <a:pt x="2340610" y="4474210"/>
                  </a:cubicBezTo>
                  <a:cubicBezTo>
                    <a:pt x="2345690" y="4455160"/>
                    <a:pt x="2355850" y="4445000"/>
                    <a:pt x="2368550" y="4437380"/>
                  </a:cubicBezTo>
                  <a:cubicBezTo>
                    <a:pt x="2379980" y="4428490"/>
                    <a:pt x="2397760" y="4423410"/>
                    <a:pt x="2411730" y="4424680"/>
                  </a:cubicBezTo>
                  <a:cubicBezTo>
                    <a:pt x="2426970" y="4424680"/>
                    <a:pt x="2444750" y="4429760"/>
                    <a:pt x="2454910" y="4439920"/>
                  </a:cubicBezTo>
                  <a:cubicBezTo>
                    <a:pt x="2468880" y="4453890"/>
                    <a:pt x="2481580" y="4484370"/>
                    <a:pt x="2481580" y="4502150"/>
                  </a:cubicBezTo>
                  <a:cubicBezTo>
                    <a:pt x="2481580" y="4518660"/>
                    <a:pt x="2472690" y="4533900"/>
                    <a:pt x="2462530" y="4545330"/>
                  </a:cubicBezTo>
                  <a:cubicBezTo>
                    <a:pt x="2452370" y="4555490"/>
                    <a:pt x="2437130" y="4565650"/>
                    <a:pt x="2421890" y="4566920"/>
                  </a:cubicBezTo>
                  <a:cubicBezTo>
                    <a:pt x="2404110" y="4568190"/>
                    <a:pt x="2372360" y="4559300"/>
                    <a:pt x="2358390" y="4546600"/>
                  </a:cubicBezTo>
                  <a:cubicBezTo>
                    <a:pt x="2346960" y="4536440"/>
                    <a:pt x="2339340" y="4519930"/>
                    <a:pt x="2338070" y="4504690"/>
                  </a:cubicBezTo>
                  <a:cubicBezTo>
                    <a:pt x="2336800" y="4490720"/>
                    <a:pt x="2338070" y="4472940"/>
                    <a:pt x="2346960" y="4460240"/>
                  </a:cubicBezTo>
                  <a:cubicBezTo>
                    <a:pt x="2358390" y="4445000"/>
                    <a:pt x="2385060" y="4425950"/>
                    <a:pt x="2404110" y="4424680"/>
                  </a:cubicBezTo>
                  <a:cubicBezTo>
                    <a:pt x="2424430" y="4423410"/>
                    <a:pt x="2451100" y="4434840"/>
                    <a:pt x="2466340" y="4451350"/>
                  </a:cubicBezTo>
                  <a:cubicBezTo>
                    <a:pt x="2485390" y="4471670"/>
                    <a:pt x="2491740" y="4504690"/>
                    <a:pt x="2500630" y="4542790"/>
                  </a:cubicBezTo>
                  <a:cubicBezTo>
                    <a:pt x="2513330" y="4603750"/>
                    <a:pt x="2526030" y="4735830"/>
                    <a:pt x="2519680" y="4782820"/>
                  </a:cubicBezTo>
                  <a:cubicBezTo>
                    <a:pt x="2515870" y="4804410"/>
                    <a:pt x="2513330" y="4815840"/>
                    <a:pt x="2503170" y="4827270"/>
                  </a:cubicBezTo>
                  <a:cubicBezTo>
                    <a:pt x="2494280" y="4838700"/>
                    <a:pt x="2476500" y="4847590"/>
                    <a:pt x="2462530" y="4850130"/>
                  </a:cubicBezTo>
                  <a:cubicBezTo>
                    <a:pt x="2448560" y="4851400"/>
                    <a:pt x="2429510" y="4847590"/>
                    <a:pt x="2416810" y="4838700"/>
                  </a:cubicBezTo>
                  <a:cubicBezTo>
                    <a:pt x="2405380" y="4831080"/>
                    <a:pt x="2399030" y="4823460"/>
                    <a:pt x="2390140" y="4801870"/>
                  </a:cubicBezTo>
                  <a:cubicBezTo>
                    <a:pt x="2355850" y="4725670"/>
                    <a:pt x="2315210" y="4503420"/>
                    <a:pt x="2258060" y="4245610"/>
                  </a:cubicBezTo>
                  <a:cubicBezTo>
                    <a:pt x="2128520" y="3667760"/>
                    <a:pt x="1831340" y="2071370"/>
                    <a:pt x="1664970" y="1416050"/>
                  </a:cubicBezTo>
                  <a:cubicBezTo>
                    <a:pt x="1574800" y="1061720"/>
                    <a:pt x="1502410" y="817880"/>
                    <a:pt x="1422400" y="605790"/>
                  </a:cubicBezTo>
                  <a:cubicBezTo>
                    <a:pt x="1369060" y="463550"/>
                    <a:pt x="1316990" y="322580"/>
                    <a:pt x="1263650" y="257810"/>
                  </a:cubicBezTo>
                  <a:cubicBezTo>
                    <a:pt x="1235710" y="226060"/>
                    <a:pt x="1212850" y="193040"/>
                    <a:pt x="1182370" y="200660"/>
                  </a:cubicBezTo>
                  <a:cubicBezTo>
                    <a:pt x="1104900" y="219710"/>
                    <a:pt x="970280" y="605790"/>
                    <a:pt x="886460" y="775970"/>
                  </a:cubicBezTo>
                  <a:cubicBezTo>
                    <a:pt x="821690" y="909320"/>
                    <a:pt x="770890" y="1019810"/>
                    <a:pt x="721360" y="1135380"/>
                  </a:cubicBezTo>
                  <a:cubicBezTo>
                    <a:pt x="675640" y="1243330"/>
                    <a:pt x="638810" y="1338580"/>
                    <a:pt x="599440" y="1449070"/>
                  </a:cubicBezTo>
                  <a:cubicBezTo>
                    <a:pt x="554990" y="1570990"/>
                    <a:pt x="509270" y="1705610"/>
                    <a:pt x="471170" y="1838960"/>
                  </a:cubicBezTo>
                  <a:cubicBezTo>
                    <a:pt x="431800" y="1973580"/>
                    <a:pt x="403860" y="2098040"/>
                    <a:pt x="370840" y="2252980"/>
                  </a:cubicBezTo>
                  <a:cubicBezTo>
                    <a:pt x="327660" y="2448560"/>
                    <a:pt x="275590" y="2712720"/>
                    <a:pt x="240030" y="2923540"/>
                  </a:cubicBezTo>
                  <a:cubicBezTo>
                    <a:pt x="207010" y="3107690"/>
                    <a:pt x="179070" y="3266440"/>
                    <a:pt x="160020" y="3444240"/>
                  </a:cubicBezTo>
                  <a:cubicBezTo>
                    <a:pt x="140970" y="3632200"/>
                    <a:pt x="154940" y="3945890"/>
                    <a:pt x="128270" y="4023360"/>
                  </a:cubicBezTo>
                  <a:cubicBezTo>
                    <a:pt x="120650" y="4046220"/>
                    <a:pt x="114300" y="4053840"/>
                    <a:pt x="101600" y="4061460"/>
                  </a:cubicBezTo>
                  <a:cubicBezTo>
                    <a:pt x="90170" y="4070350"/>
                    <a:pt x="71120" y="4074160"/>
                    <a:pt x="57150" y="4072890"/>
                  </a:cubicBezTo>
                  <a:cubicBezTo>
                    <a:pt x="43180" y="4071620"/>
                    <a:pt x="25400" y="4062730"/>
                    <a:pt x="16510" y="4051300"/>
                  </a:cubicBezTo>
                  <a:cubicBezTo>
                    <a:pt x="6350" y="4041140"/>
                    <a:pt x="0" y="4008120"/>
                    <a:pt x="0" y="4008120"/>
                  </a:cubicBezTo>
                </a:path>
              </a:pathLst>
            </a:custGeom>
            <a:solidFill>
              <a:srgbClr val="E7191F"/>
            </a:solidFill>
            <a:ln cap="sq">
              <a:noFill/>
              <a:prstDash val="solid"/>
              <a:miter/>
            </a:ln>
          </p:spPr>
        </p:sp>
      </p:grpSp>
      <p:grpSp>
        <p:nvGrpSpPr>
          <p:cNvPr name="Group 19" id="19"/>
          <p:cNvGrpSpPr/>
          <p:nvPr/>
        </p:nvGrpSpPr>
        <p:grpSpPr>
          <a:xfrm rot="0">
            <a:off x="15782925" y="4896803"/>
            <a:ext cx="1645920" cy="256222"/>
            <a:chOff x="0" y="0"/>
            <a:chExt cx="2194560" cy="341630"/>
          </a:xfrm>
        </p:grpSpPr>
        <p:sp>
          <p:nvSpPr>
            <p:cNvPr name="Freeform 20" id="20"/>
            <p:cNvSpPr/>
            <p:nvPr/>
          </p:nvSpPr>
          <p:spPr>
            <a:xfrm flipH="false" flipV="false" rot="0">
              <a:off x="45720" y="44450"/>
              <a:ext cx="2099310" cy="280670"/>
            </a:xfrm>
            <a:custGeom>
              <a:avLst/>
              <a:gdLst/>
              <a:ahLst/>
              <a:cxnLst/>
              <a:rect r="r" b="b" t="t" l="l"/>
              <a:pathLst>
                <a:path h="280670" w="2099310">
                  <a:moveTo>
                    <a:pt x="41910" y="68580"/>
                  </a:moveTo>
                  <a:cubicBezTo>
                    <a:pt x="265430" y="0"/>
                    <a:pt x="372110" y="3810"/>
                    <a:pt x="521970" y="6350"/>
                  </a:cubicBezTo>
                  <a:cubicBezTo>
                    <a:pt x="803910" y="12700"/>
                    <a:pt x="1477010" y="90170"/>
                    <a:pt x="1742440" y="101600"/>
                  </a:cubicBezTo>
                  <a:cubicBezTo>
                    <a:pt x="1870710" y="107950"/>
                    <a:pt x="1974850" y="96520"/>
                    <a:pt x="2026920" y="105410"/>
                  </a:cubicBezTo>
                  <a:cubicBezTo>
                    <a:pt x="2048510" y="109220"/>
                    <a:pt x="2058670" y="111760"/>
                    <a:pt x="2070100" y="120650"/>
                  </a:cubicBezTo>
                  <a:cubicBezTo>
                    <a:pt x="2081530" y="129540"/>
                    <a:pt x="2091690" y="144780"/>
                    <a:pt x="2094230" y="157480"/>
                  </a:cubicBezTo>
                  <a:cubicBezTo>
                    <a:pt x="2098040" y="171450"/>
                    <a:pt x="2096770" y="190500"/>
                    <a:pt x="2091690" y="203200"/>
                  </a:cubicBezTo>
                  <a:cubicBezTo>
                    <a:pt x="2086610" y="215900"/>
                    <a:pt x="2075180" y="229870"/>
                    <a:pt x="2062480" y="237490"/>
                  </a:cubicBezTo>
                  <a:cubicBezTo>
                    <a:pt x="2045970" y="245110"/>
                    <a:pt x="2012950" y="246380"/>
                    <a:pt x="1996440" y="240030"/>
                  </a:cubicBezTo>
                  <a:cubicBezTo>
                    <a:pt x="1982470" y="233680"/>
                    <a:pt x="1969770" y="222250"/>
                    <a:pt x="1963420" y="208280"/>
                  </a:cubicBezTo>
                  <a:cubicBezTo>
                    <a:pt x="1957070" y="191770"/>
                    <a:pt x="1955800" y="158750"/>
                    <a:pt x="1964690" y="142240"/>
                  </a:cubicBezTo>
                  <a:cubicBezTo>
                    <a:pt x="1973580" y="124460"/>
                    <a:pt x="2001520" y="109220"/>
                    <a:pt x="2019300" y="105410"/>
                  </a:cubicBezTo>
                  <a:cubicBezTo>
                    <a:pt x="2034540" y="102870"/>
                    <a:pt x="2051050" y="106680"/>
                    <a:pt x="2063750" y="115570"/>
                  </a:cubicBezTo>
                  <a:cubicBezTo>
                    <a:pt x="2078990" y="127000"/>
                    <a:pt x="2094230" y="154940"/>
                    <a:pt x="2096770" y="172720"/>
                  </a:cubicBezTo>
                  <a:cubicBezTo>
                    <a:pt x="2099310" y="187960"/>
                    <a:pt x="2094230" y="204470"/>
                    <a:pt x="2084070" y="215900"/>
                  </a:cubicBezTo>
                  <a:cubicBezTo>
                    <a:pt x="2072640" y="231140"/>
                    <a:pt x="2059940" y="238760"/>
                    <a:pt x="2025650" y="246380"/>
                  </a:cubicBezTo>
                  <a:cubicBezTo>
                    <a:pt x="1861820" y="280670"/>
                    <a:pt x="849630" y="158750"/>
                    <a:pt x="521970" y="156210"/>
                  </a:cubicBezTo>
                  <a:cubicBezTo>
                    <a:pt x="364490" y="154940"/>
                    <a:pt x="250190" y="153670"/>
                    <a:pt x="170180" y="171450"/>
                  </a:cubicBezTo>
                  <a:cubicBezTo>
                    <a:pt x="127000" y="180340"/>
                    <a:pt x="97790" y="208280"/>
                    <a:pt x="73660" y="209550"/>
                  </a:cubicBezTo>
                  <a:cubicBezTo>
                    <a:pt x="59690" y="210820"/>
                    <a:pt x="49530" y="207010"/>
                    <a:pt x="39370" y="200660"/>
                  </a:cubicBezTo>
                  <a:cubicBezTo>
                    <a:pt x="26670" y="191770"/>
                    <a:pt x="10160" y="175260"/>
                    <a:pt x="5080" y="160020"/>
                  </a:cubicBezTo>
                  <a:cubicBezTo>
                    <a:pt x="0" y="144780"/>
                    <a:pt x="0" y="123190"/>
                    <a:pt x="6350" y="107950"/>
                  </a:cubicBezTo>
                  <a:cubicBezTo>
                    <a:pt x="12700" y="92710"/>
                    <a:pt x="41910" y="68580"/>
                    <a:pt x="41910" y="68580"/>
                  </a:cubicBezTo>
                </a:path>
              </a:pathLst>
            </a:custGeom>
            <a:solidFill>
              <a:srgbClr val="E7191F"/>
            </a:solidFill>
            <a:ln cap="sq">
              <a:noFill/>
              <a:prstDash val="solid"/>
              <a:miter/>
            </a:ln>
          </p:spPr>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DM</a:t>
            </a:r>
          </a:p>
        </p:txBody>
      </p:sp>
      <p:sp>
        <p:nvSpPr>
          <p:cNvPr name="TextBox 9" id="9"/>
          <p:cNvSpPr txBox="true"/>
          <p:nvPr/>
        </p:nvSpPr>
        <p:spPr>
          <a:xfrm rot="0">
            <a:off x="1472827" y="6213667"/>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DM을 환자별 메모 기능과 통합하여 직관적으로 볼 수 있음</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Freeform 8" id="8"/>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1"/>
            <a:stretch>
              <a:fillRect l="0" t="0" r="0" b="0"/>
            </a:stretch>
          </a:blipFill>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a:t>
            </a:r>
          </a:p>
          <a:p>
            <a:pPr algn="l">
              <a:lnSpc>
                <a:spcPts val="8680"/>
              </a:lnSpc>
            </a:pPr>
            <a:r>
              <a:rPr lang="en-US" sz="6200" b="true">
                <a:solidFill>
                  <a:srgbClr val="18072B"/>
                </a:solidFill>
                <a:latin typeface="Roboto Bold"/>
                <a:ea typeface="Roboto Bold"/>
                <a:cs typeface="Roboto Bold"/>
                <a:sym typeface="Roboto Bold"/>
              </a:rPr>
              <a:t>환자 관리</a:t>
            </a:r>
          </a:p>
        </p:txBody>
      </p:sp>
      <p:sp>
        <p:nvSpPr>
          <p:cNvPr name="TextBox 10" id="10"/>
          <p:cNvSpPr txBox="true"/>
          <p:nvPr/>
        </p:nvSpPr>
        <p:spPr>
          <a:xfrm rot="0">
            <a:off x="1472827" y="6213667"/>
            <a:ext cx="6190676" cy="7988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DM과 직접적으로 연계하여 직관적인 UX로 접근 할 수 있음</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Freeform 12" id="12"/>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1"/>
            <a:stretch>
              <a:fillRect l="0" t="0" r="0" b="0"/>
            </a:stretch>
          </a:blipFill>
        </p:spPr>
      </p:sp>
      <p:sp>
        <p:nvSpPr>
          <p:cNvPr name="Freeform 13" id="13"/>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2"/>
            <a:stretch>
              <a:fillRect l="0" t="0" r="0" b="0"/>
            </a:stretch>
          </a:blipFill>
        </p:spPr>
      </p:sp>
      <p:sp>
        <p:nvSpPr>
          <p:cNvPr name="TextBox 14" id="14"/>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5" id="15"/>
          <p:cNvSpPr txBox="true"/>
          <p:nvPr/>
        </p:nvSpPr>
        <p:spPr>
          <a:xfrm rot="0">
            <a:off x="10905701" y="4465437"/>
            <a:ext cx="5806871" cy="173672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심리 상담 비용으로 인한 높은 진입장벽</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최저 가격이 4만 3천원부터 시작</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실시간 상담이 다소 어려움</a:t>
            </a:r>
          </a:p>
          <a:p>
            <a:pPr algn="just">
              <a:lnSpc>
                <a:spcPts val="3499"/>
              </a:lnSpc>
            </a:pPr>
          </a:p>
        </p:txBody>
      </p:sp>
      <p:sp>
        <p:nvSpPr>
          <p:cNvPr name="TextBox 16" id="16"/>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82456" y="612415"/>
            <a:ext cx="7272909" cy="8710071"/>
          </a:xfrm>
          <a:custGeom>
            <a:avLst/>
            <a:gdLst/>
            <a:ahLst/>
            <a:cxnLst/>
            <a:rect r="r" b="b" t="t" l="l"/>
            <a:pathLst>
              <a:path h="8710071" w="7272909">
                <a:moveTo>
                  <a:pt x="0" y="0"/>
                </a:moveTo>
                <a:lnTo>
                  <a:pt x="7272909" y="0"/>
                </a:lnTo>
                <a:lnTo>
                  <a:pt x="7272909" y="8710070"/>
                </a:lnTo>
                <a:lnTo>
                  <a:pt x="0" y="8710070"/>
                </a:lnTo>
                <a:lnTo>
                  <a:pt x="0" y="0"/>
                </a:lnTo>
                <a:close/>
              </a:path>
            </a:pathLst>
          </a:custGeom>
          <a:blipFill>
            <a:blip r:embed="rId10"/>
            <a:stretch>
              <a:fillRect l="0" t="0" r="0" b="0"/>
            </a:stretch>
          </a:blipFill>
        </p:spPr>
      </p:sp>
      <p:sp>
        <p:nvSpPr>
          <p:cNvPr name="TextBox 8" id="8"/>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a:t>
            </a:r>
          </a:p>
          <a:p>
            <a:pPr algn="l">
              <a:lnSpc>
                <a:spcPts val="8680"/>
              </a:lnSpc>
            </a:pPr>
            <a:r>
              <a:rPr lang="en-US" sz="6200" b="true">
                <a:solidFill>
                  <a:srgbClr val="18072B"/>
                </a:solidFill>
                <a:latin typeface="Roboto Bold"/>
                <a:ea typeface="Roboto Bold"/>
                <a:cs typeface="Roboto Bold"/>
                <a:sym typeface="Roboto Bold"/>
              </a:rPr>
              <a:t>환자 관리</a:t>
            </a:r>
          </a:p>
        </p:txBody>
      </p:sp>
      <p:sp>
        <p:nvSpPr>
          <p:cNvPr name="TextBox 9" id="9"/>
          <p:cNvSpPr txBox="true"/>
          <p:nvPr/>
        </p:nvSpPr>
        <p:spPr>
          <a:xfrm rot="0">
            <a:off x="1472827" y="6213667"/>
            <a:ext cx="6190676" cy="11988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환자별 진찰 상태를 색상 태그, 간략한 메모 및 세부사항(진찰 차트)의 형태로 세세하게 기록 할 수 있음</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10329469" y="963691"/>
            <a:ext cx="6862847" cy="8229600"/>
          </a:xfrm>
          <a:prstGeom prst="rect">
            <a:avLst/>
          </a:prstGeom>
        </p:spPr>
      </p:pic>
      <p:sp>
        <p:nvSpPr>
          <p:cNvPr name="TextBox 8" id="8"/>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a:t>
            </a:r>
          </a:p>
          <a:p>
            <a:pPr algn="l">
              <a:lnSpc>
                <a:spcPts val="8680"/>
              </a:lnSpc>
            </a:pPr>
            <a:r>
              <a:rPr lang="en-US" sz="6200" b="true">
                <a:solidFill>
                  <a:srgbClr val="18072B"/>
                </a:solidFill>
                <a:latin typeface="Roboto Bold"/>
                <a:ea typeface="Roboto Bold"/>
                <a:cs typeface="Roboto Bold"/>
                <a:sym typeface="Roboto Bold"/>
              </a:rPr>
              <a:t>환자 관리: AI 도우미</a:t>
            </a:r>
          </a:p>
        </p:txBody>
      </p:sp>
      <p:sp>
        <p:nvSpPr>
          <p:cNvPr name="TextBox 9" id="9"/>
          <p:cNvSpPr txBox="true"/>
          <p:nvPr/>
        </p:nvSpPr>
        <p:spPr>
          <a:xfrm rot="0">
            <a:off x="1472827" y="6213667"/>
            <a:ext cx="6190676" cy="1598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AI가 요약, 정리해주는 각 환자의 상태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긴 차트(세부사항)을 일일이 분석 할 필요 없이, 자동으로 환자의 차트 기록을 기반으로 AI 분석 데이터 제공</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a:t>
            </a:r>
          </a:p>
          <a:p>
            <a:pPr algn="l">
              <a:lnSpc>
                <a:spcPts val="8680"/>
              </a:lnSpc>
            </a:pPr>
            <a:r>
              <a:rPr lang="en-US" sz="6200" b="true">
                <a:solidFill>
                  <a:srgbClr val="18072B"/>
                </a:solidFill>
                <a:latin typeface="Roboto Bold"/>
                <a:ea typeface="Roboto Bold"/>
                <a:cs typeface="Roboto Bold"/>
                <a:sym typeface="Roboto Bold"/>
              </a:rPr>
              <a:t>큐레이팅</a:t>
            </a:r>
          </a:p>
        </p:txBody>
      </p:sp>
      <p:sp>
        <p:nvSpPr>
          <p:cNvPr name="TextBox 8" id="8"/>
          <p:cNvSpPr txBox="true"/>
          <p:nvPr/>
        </p:nvSpPr>
        <p:spPr>
          <a:xfrm rot="0">
            <a:off x="1472827" y="6213667"/>
            <a:ext cx="6190676" cy="3987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큐레이팅이 필요한 환자를 한 눈에 볼 수 있음</a:t>
            </a:r>
          </a:p>
        </p:txBody>
      </p:sp>
      <p:grpSp>
        <p:nvGrpSpPr>
          <p:cNvPr name="Group 9" id="9"/>
          <p:cNvGrpSpPr/>
          <p:nvPr/>
        </p:nvGrpSpPr>
        <p:grpSpPr>
          <a:xfrm rot="0">
            <a:off x="10484168" y="3221355"/>
            <a:ext cx="1942148" cy="319088"/>
            <a:chOff x="0" y="0"/>
            <a:chExt cx="2589530" cy="425450"/>
          </a:xfrm>
        </p:grpSpPr>
        <p:sp>
          <p:nvSpPr>
            <p:cNvPr name="Freeform 10" id="10"/>
            <p:cNvSpPr/>
            <p:nvPr/>
          </p:nvSpPr>
          <p:spPr>
            <a:xfrm flipH="false" flipV="false" rot="0">
              <a:off x="46990" y="50800"/>
              <a:ext cx="2493010" cy="323850"/>
            </a:xfrm>
            <a:custGeom>
              <a:avLst/>
              <a:gdLst/>
              <a:ahLst/>
              <a:cxnLst/>
              <a:rect r="r" b="b" t="t" l="l"/>
              <a:pathLst>
                <a:path h="323850" w="2493010">
                  <a:moveTo>
                    <a:pt x="49530" y="179070"/>
                  </a:moveTo>
                  <a:cubicBezTo>
                    <a:pt x="340360" y="72390"/>
                    <a:pt x="406400" y="53340"/>
                    <a:pt x="502920" y="38100"/>
                  </a:cubicBezTo>
                  <a:cubicBezTo>
                    <a:pt x="650240" y="16510"/>
                    <a:pt x="859790" y="1270"/>
                    <a:pt x="1061720" y="0"/>
                  </a:cubicBezTo>
                  <a:cubicBezTo>
                    <a:pt x="1301750" y="0"/>
                    <a:pt x="1606550" y="39370"/>
                    <a:pt x="1847850" y="45720"/>
                  </a:cubicBezTo>
                  <a:cubicBezTo>
                    <a:pt x="2054860" y="52070"/>
                    <a:pt x="2340610" y="30480"/>
                    <a:pt x="2421890" y="43180"/>
                  </a:cubicBezTo>
                  <a:cubicBezTo>
                    <a:pt x="2444750" y="46990"/>
                    <a:pt x="2453640" y="48260"/>
                    <a:pt x="2463800" y="57150"/>
                  </a:cubicBezTo>
                  <a:cubicBezTo>
                    <a:pt x="2477770" y="69850"/>
                    <a:pt x="2491740" y="99060"/>
                    <a:pt x="2491740" y="116840"/>
                  </a:cubicBezTo>
                  <a:cubicBezTo>
                    <a:pt x="2491740" y="132080"/>
                    <a:pt x="2485390" y="147320"/>
                    <a:pt x="2475230" y="158750"/>
                  </a:cubicBezTo>
                  <a:cubicBezTo>
                    <a:pt x="2462530" y="171450"/>
                    <a:pt x="2433320" y="184150"/>
                    <a:pt x="2414270" y="182880"/>
                  </a:cubicBezTo>
                  <a:cubicBezTo>
                    <a:pt x="2395220" y="180340"/>
                    <a:pt x="2369820" y="161290"/>
                    <a:pt x="2360930" y="146050"/>
                  </a:cubicBezTo>
                  <a:cubicBezTo>
                    <a:pt x="2352040" y="133350"/>
                    <a:pt x="2349500" y="116840"/>
                    <a:pt x="2353310" y="101600"/>
                  </a:cubicBezTo>
                  <a:cubicBezTo>
                    <a:pt x="2357120" y="83820"/>
                    <a:pt x="2377440" y="58420"/>
                    <a:pt x="2392680" y="49530"/>
                  </a:cubicBezTo>
                  <a:cubicBezTo>
                    <a:pt x="2405380" y="41910"/>
                    <a:pt x="2423160" y="41910"/>
                    <a:pt x="2437130" y="44450"/>
                  </a:cubicBezTo>
                  <a:cubicBezTo>
                    <a:pt x="2451100" y="48260"/>
                    <a:pt x="2466340" y="57150"/>
                    <a:pt x="2475230" y="68580"/>
                  </a:cubicBezTo>
                  <a:cubicBezTo>
                    <a:pt x="2484120" y="78740"/>
                    <a:pt x="2490470" y="95250"/>
                    <a:pt x="2491740" y="109220"/>
                  </a:cubicBezTo>
                  <a:cubicBezTo>
                    <a:pt x="2493010" y="123190"/>
                    <a:pt x="2487930" y="140970"/>
                    <a:pt x="2480310" y="152400"/>
                  </a:cubicBezTo>
                  <a:cubicBezTo>
                    <a:pt x="2471420" y="163830"/>
                    <a:pt x="2465070" y="172720"/>
                    <a:pt x="2444750" y="179070"/>
                  </a:cubicBezTo>
                  <a:cubicBezTo>
                    <a:pt x="2357120" y="208280"/>
                    <a:pt x="1927860" y="177800"/>
                    <a:pt x="1704340" y="171450"/>
                  </a:cubicBezTo>
                  <a:cubicBezTo>
                    <a:pt x="1517650" y="165100"/>
                    <a:pt x="1341120" y="146050"/>
                    <a:pt x="1189990" y="143510"/>
                  </a:cubicBezTo>
                  <a:cubicBezTo>
                    <a:pt x="1071880" y="142240"/>
                    <a:pt x="981710" y="147320"/>
                    <a:pt x="875030" y="153670"/>
                  </a:cubicBezTo>
                  <a:cubicBezTo>
                    <a:pt x="764540" y="160020"/>
                    <a:pt x="636270" y="168910"/>
                    <a:pt x="535940" y="186690"/>
                  </a:cubicBezTo>
                  <a:cubicBezTo>
                    <a:pt x="450850" y="200660"/>
                    <a:pt x="383540" y="218440"/>
                    <a:pt x="307340" y="241300"/>
                  </a:cubicBezTo>
                  <a:cubicBezTo>
                    <a:pt x="228600" y="264160"/>
                    <a:pt x="113030" y="323850"/>
                    <a:pt x="69850" y="323850"/>
                  </a:cubicBezTo>
                  <a:cubicBezTo>
                    <a:pt x="53340" y="323850"/>
                    <a:pt x="45720" y="318770"/>
                    <a:pt x="35560" y="311150"/>
                  </a:cubicBezTo>
                  <a:cubicBezTo>
                    <a:pt x="22860" y="302260"/>
                    <a:pt x="8890" y="284480"/>
                    <a:pt x="3810" y="267970"/>
                  </a:cubicBezTo>
                  <a:cubicBezTo>
                    <a:pt x="0" y="251460"/>
                    <a:pt x="2540" y="229870"/>
                    <a:pt x="10160" y="214630"/>
                  </a:cubicBezTo>
                  <a:cubicBezTo>
                    <a:pt x="17780" y="199390"/>
                    <a:pt x="49530" y="179070"/>
                    <a:pt x="49530" y="179070"/>
                  </a:cubicBezTo>
                </a:path>
              </a:pathLst>
            </a:custGeom>
            <a:solidFill>
              <a:srgbClr val="E7191F"/>
            </a:solidFill>
            <a:ln cap="sq">
              <a:noFill/>
              <a:prstDash val="solid"/>
              <a:miter/>
            </a:ln>
          </p:spPr>
        </p:sp>
      </p:grpSp>
      <p:grpSp>
        <p:nvGrpSpPr>
          <p:cNvPr name="Group 11" id="11"/>
          <p:cNvGrpSpPr/>
          <p:nvPr/>
        </p:nvGrpSpPr>
        <p:grpSpPr>
          <a:xfrm rot="0">
            <a:off x="11359515" y="3268028"/>
            <a:ext cx="224790" cy="2862262"/>
            <a:chOff x="0" y="0"/>
            <a:chExt cx="299720" cy="3816350"/>
          </a:xfrm>
        </p:grpSpPr>
        <p:sp>
          <p:nvSpPr>
            <p:cNvPr name="Freeform 12" id="12"/>
            <p:cNvSpPr/>
            <p:nvPr/>
          </p:nvSpPr>
          <p:spPr>
            <a:xfrm flipH="false" flipV="false" rot="0">
              <a:off x="48260" y="49530"/>
              <a:ext cx="194310" cy="3717290"/>
            </a:xfrm>
            <a:custGeom>
              <a:avLst/>
              <a:gdLst/>
              <a:ahLst/>
              <a:cxnLst/>
              <a:rect r="r" b="b" t="t" l="l"/>
              <a:pathLst>
                <a:path h="3717290" w="194310">
                  <a:moveTo>
                    <a:pt x="194310" y="66040"/>
                  </a:moveTo>
                  <a:cubicBezTo>
                    <a:pt x="193040" y="2795270"/>
                    <a:pt x="172720" y="2979420"/>
                    <a:pt x="168910" y="3149600"/>
                  </a:cubicBezTo>
                  <a:cubicBezTo>
                    <a:pt x="166370" y="3266440"/>
                    <a:pt x="173990" y="3352800"/>
                    <a:pt x="168910" y="3441700"/>
                  </a:cubicBezTo>
                  <a:cubicBezTo>
                    <a:pt x="165100" y="3516630"/>
                    <a:pt x="157480" y="3604260"/>
                    <a:pt x="146050" y="3647440"/>
                  </a:cubicBezTo>
                  <a:cubicBezTo>
                    <a:pt x="142240" y="3666490"/>
                    <a:pt x="140970" y="3679190"/>
                    <a:pt x="129540" y="3689350"/>
                  </a:cubicBezTo>
                  <a:cubicBezTo>
                    <a:pt x="116840" y="3703320"/>
                    <a:pt x="86360" y="3716020"/>
                    <a:pt x="67310" y="3716020"/>
                  </a:cubicBezTo>
                  <a:cubicBezTo>
                    <a:pt x="52070" y="3716020"/>
                    <a:pt x="35560" y="3707130"/>
                    <a:pt x="25400" y="3696970"/>
                  </a:cubicBezTo>
                  <a:cubicBezTo>
                    <a:pt x="15240" y="3686810"/>
                    <a:pt x="5080" y="3671570"/>
                    <a:pt x="3810" y="3656330"/>
                  </a:cubicBezTo>
                  <a:cubicBezTo>
                    <a:pt x="1270" y="3637280"/>
                    <a:pt x="10160" y="3605530"/>
                    <a:pt x="24130" y="3591560"/>
                  </a:cubicBezTo>
                  <a:cubicBezTo>
                    <a:pt x="38100" y="3577590"/>
                    <a:pt x="69850" y="3568700"/>
                    <a:pt x="88900" y="3572510"/>
                  </a:cubicBezTo>
                  <a:cubicBezTo>
                    <a:pt x="109220" y="3577590"/>
                    <a:pt x="133350" y="3599180"/>
                    <a:pt x="140970" y="3616960"/>
                  </a:cubicBezTo>
                  <a:cubicBezTo>
                    <a:pt x="148590" y="3629660"/>
                    <a:pt x="148590" y="3648710"/>
                    <a:pt x="144780" y="3662680"/>
                  </a:cubicBezTo>
                  <a:cubicBezTo>
                    <a:pt x="140970" y="3676650"/>
                    <a:pt x="132080" y="3691890"/>
                    <a:pt x="119380" y="3700780"/>
                  </a:cubicBezTo>
                  <a:cubicBezTo>
                    <a:pt x="102870" y="3710940"/>
                    <a:pt x="69850" y="3717290"/>
                    <a:pt x="52070" y="3712210"/>
                  </a:cubicBezTo>
                  <a:cubicBezTo>
                    <a:pt x="36830" y="3708400"/>
                    <a:pt x="22860" y="3696970"/>
                    <a:pt x="15240" y="3685540"/>
                  </a:cubicBezTo>
                  <a:cubicBezTo>
                    <a:pt x="6350" y="3672840"/>
                    <a:pt x="3810" y="3661410"/>
                    <a:pt x="2540" y="3641090"/>
                  </a:cubicBezTo>
                  <a:cubicBezTo>
                    <a:pt x="0" y="3597910"/>
                    <a:pt x="24130" y="3531870"/>
                    <a:pt x="34290" y="3440430"/>
                  </a:cubicBezTo>
                  <a:cubicBezTo>
                    <a:pt x="55880" y="3244850"/>
                    <a:pt x="76200" y="2898140"/>
                    <a:pt x="83820" y="2515870"/>
                  </a:cubicBezTo>
                  <a:cubicBezTo>
                    <a:pt x="97790" y="1893570"/>
                    <a:pt x="29210" y="256540"/>
                    <a:pt x="63500" y="66040"/>
                  </a:cubicBezTo>
                  <a:cubicBezTo>
                    <a:pt x="68580" y="39370"/>
                    <a:pt x="69850" y="33020"/>
                    <a:pt x="80010" y="22860"/>
                  </a:cubicBezTo>
                  <a:cubicBezTo>
                    <a:pt x="88900" y="11430"/>
                    <a:pt x="105410" y="1270"/>
                    <a:pt x="120650" y="1270"/>
                  </a:cubicBezTo>
                  <a:cubicBezTo>
                    <a:pt x="138430" y="0"/>
                    <a:pt x="165100" y="10160"/>
                    <a:pt x="177800" y="22860"/>
                  </a:cubicBezTo>
                  <a:cubicBezTo>
                    <a:pt x="187960" y="33020"/>
                    <a:pt x="194310" y="66040"/>
                    <a:pt x="194310" y="66040"/>
                  </a:cubicBezTo>
                </a:path>
              </a:pathLst>
            </a:custGeom>
            <a:solidFill>
              <a:srgbClr val="E7191F"/>
            </a:solidFill>
            <a:ln cap="sq">
              <a:noFill/>
              <a:prstDash val="solid"/>
              <a:miter/>
            </a:ln>
          </p:spPr>
        </p:sp>
      </p:grpSp>
      <p:grpSp>
        <p:nvGrpSpPr>
          <p:cNvPr name="Group 13" id="13"/>
          <p:cNvGrpSpPr/>
          <p:nvPr/>
        </p:nvGrpSpPr>
        <p:grpSpPr>
          <a:xfrm rot="0">
            <a:off x="13192125" y="2942272"/>
            <a:ext cx="623888" cy="2727960"/>
            <a:chOff x="0" y="0"/>
            <a:chExt cx="831850" cy="3637280"/>
          </a:xfrm>
        </p:grpSpPr>
        <p:sp>
          <p:nvSpPr>
            <p:cNvPr name="Freeform 14" id="14"/>
            <p:cNvSpPr/>
            <p:nvPr/>
          </p:nvSpPr>
          <p:spPr>
            <a:xfrm flipH="false" flipV="false" rot="0">
              <a:off x="50800" y="50800"/>
              <a:ext cx="728980" cy="3536950"/>
            </a:xfrm>
            <a:custGeom>
              <a:avLst/>
              <a:gdLst/>
              <a:ahLst/>
              <a:cxnLst/>
              <a:rect r="r" b="b" t="t" l="l"/>
              <a:pathLst>
                <a:path h="3536950" w="728980">
                  <a:moveTo>
                    <a:pt x="728980" y="71120"/>
                  </a:moveTo>
                  <a:cubicBezTo>
                    <a:pt x="666750" y="619760"/>
                    <a:pt x="645160" y="760730"/>
                    <a:pt x="600710" y="1014730"/>
                  </a:cubicBezTo>
                  <a:cubicBezTo>
                    <a:pt x="509270" y="1548130"/>
                    <a:pt x="231140" y="3280410"/>
                    <a:pt x="134620" y="3481070"/>
                  </a:cubicBezTo>
                  <a:cubicBezTo>
                    <a:pt x="119380" y="3514090"/>
                    <a:pt x="109220" y="3522980"/>
                    <a:pt x="92710" y="3530600"/>
                  </a:cubicBezTo>
                  <a:cubicBezTo>
                    <a:pt x="80010" y="3536950"/>
                    <a:pt x="63500" y="3536950"/>
                    <a:pt x="49530" y="3533140"/>
                  </a:cubicBezTo>
                  <a:cubicBezTo>
                    <a:pt x="36830" y="3529330"/>
                    <a:pt x="21590" y="3519170"/>
                    <a:pt x="13970" y="3507740"/>
                  </a:cubicBezTo>
                  <a:cubicBezTo>
                    <a:pt x="5080" y="3497580"/>
                    <a:pt x="0" y="3481070"/>
                    <a:pt x="0" y="3467100"/>
                  </a:cubicBezTo>
                  <a:cubicBezTo>
                    <a:pt x="0" y="3453130"/>
                    <a:pt x="3810" y="3436620"/>
                    <a:pt x="13970" y="3425190"/>
                  </a:cubicBezTo>
                  <a:cubicBezTo>
                    <a:pt x="25400" y="3412490"/>
                    <a:pt x="54610" y="3399790"/>
                    <a:pt x="71120" y="3398520"/>
                  </a:cubicBezTo>
                  <a:cubicBezTo>
                    <a:pt x="86360" y="3398520"/>
                    <a:pt x="101600" y="3404870"/>
                    <a:pt x="111760" y="3415030"/>
                  </a:cubicBezTo>
                  <a:cubicBezTo>
                    <a:pt x="124460" y="3427730"/>
                    <a:pt x="138430" y="3455670"/>
                    <a:pt x="135890" y="3474720"/>
                  </a:cubicBezTo>
                  <a:cubicBezTo>
                    <a:pt x="133350" y="3492500"/>
                    <a:pt x="114300" y="3517900"/>
                    <a:pt x="100330" y="3526790"/>
                  </a:cubicBezTo>
                  <a:cubicBezTo>
                    <a:pt x="87630" y="3535680"/>
                    <a:pt x="71120" y="3536950"/>
                    <a:pt x="57150" y="3534410"/>
                  </a:cubicBezTo>
                  <a:cubicBezTo>
                    <a:pt x="43180" y="3531870"/>
                    <a:pt x="27940" y="3525520"/>
                    <a:pt x="19050" y="3514090"/>
                  </a:cubicBezTo>
                  <a:cubicBezTo>
                    <a:pt x="7620" y="3500120"/>
                    <a:pt x="2540" y="3482340"/>
                    <a:pt x="1270" y="3451860"/>
                  </a:cubicBezTo>
                  <a:cubicBezTo>
                    <a:pt x="0" y="3366770"/>
                    <a:pt x="69850" y="3168650"/>
                    <a:pt x="114300" y="2960370"/>
                  </a:cubicBezTo>
                  <a:cubicBezTo>
                    <a:pt x="189230" y="2599690"/>
                    <a:pt x="331470" y="1844040"/>
                    <a:pt x="397510" y="1484630"/>
                  </a:cubicBezTo>
                  <a:cubicBezTo>
                    <a:pt x="434340" y="1278890"/>
                    <a:pt x="452120" y="1186180"/>
                    <a:pt x="480060" y="996950"/>
                  </a:cubicBezTo>
                  <a:cubicBezTo>
                    <a:pt x="518160" y="735330"/>
                    <a:pt x="566420" y="166370"/>
                    <a:pt x="599440" y="58420"/>
                  </a:cubicBezTo>
                  <a:cubicBezTo>
                    <a:pt x="607060" y="34290"/>
                    <a:pt x="609600" y="26670"/>
                    <a:pt x="619760" y="16510"/>
                  </a:cubicBezTo>
                  <a:cubicBezTo>
                    <a:pt x="631190" y="7620"/>
                    <a:pt x="648970" y="0"/>
                    <a:pt x="662940" y="0"/>
                  </a:cubicBezTo>
                  <a:cubicBezTo>
                    <a:pt x="676910" y="0"/>
                    <a:pt x="695960" y="5080"/>
                    <a:pt x="706120" y="15240"/>
                  </a:cubicBezTo>
                  <a:cubicBezTo>
                    <a:pt x="718820" y="26670"/>
                    <a:pt x="728980" y="71120"/>
                    <a:pt x="728980" y="71120"/>
                  </a:cubicBezTo>
                </a:path>
              </a:pathLst>
            </a:custGeom>
            <a:solidFill>
              <a:srgbClr val="E7191F"/>
            </a:solidFill>
            <a:ln cap="sq">
              <a:noFill/>
              <a:prstDash val="solid"/>
              <a:miter/>
            </a:ln>
          </p:spPr>
        </p:sp>
      </p:grpSp>
      <p:grpSp>
        <p:nvGrpSpPr>
          <p:cNvPr name="Group 15" id="15"/>
          <p:cNvGrpSpPr/>
          <p:nvPr/>
        </p:nvGrpSpPr>
        <p:grpSpPr>
          <a:xfrm rot="0">
            <a:off x="13387388" y="3102292"/>
            <a:ext cx="1473518" cy="2281238"/>
            <a:chOff x="0" y="0"/>
            <a:chExt cx="1964690" cy="3041650"/>
          </a:xfrm>
        </p:grpSpPr>
        <p:sp>
          <p:nvSpPr>
            <p:cNvPr name="Freeform 16" id="16"/>
            <p:cNvSpPr/>
            <p:nvPr/>
          </p:nvSpPr>
          <p:spPr>
            <a:xfrm flipH="false" flipV="false" rot="0">
              <a:off x="48260" y="46990"/>
              <a:ext cx="1868170" cy="2946400"/>
            </a:xfrm>
            <a:custGeom>
              <a:avLst/>
              <a:gdLst/>
              <a:ahLst/>
              <a:cxnLst/>
              <a:rect r="r" b="b" t="t" l="l"/>
              <a:pathLst>
                <a:path h="2946400" w="1868170">
                  <a:moveTo>
                    <a:pt x="316230" y="133350"/>
                  </a:moveTo>
                  <a:cubicBezTo>
                    <a:pt x="476250" y="35560"/>
                    <a:pt x="539750" y="17780"/>
                    <a:pt x="596900" y="8890"/>
                  </a:cubicBezTo>
                  <a:cubicBezTo>
                    <a:pt x="655320" y="0"/>
                    <a:pt x="726440" y="0"/>
                    <a:pt x="774700" y="3810"/>
                  </a:cubicBezTo>
                  <a:cubicBezTo>
                    <a:pt x="806450" y="6350"/>
                    <a:pt x="830580" y="8890"/>
                    <a:pt x="855980" y="19050"/>
                  </a:cubicBezTo>
                  <a:cubicBezTo>
                    <a:pt x="881380" y="30480"/>
                    <a:pt x="908050" y="49530"/>
                    <a:pt x="927100" y="69850"/>
                  </a:cubicBezTo>
                  <a:cubicBezTo>
                    <a:pt x="947420" y="88900"/>
                    <a:pt x="958850" y="104140"/>
                    <a:pt x="974090" y="137160"/>
                  </a:cubicBezTo>
                  <a:cubicBezTo>
                    <a:pt x="1003300" y="203200"/>
                    <a:pt x="1040130" y="363220"/>
                    <a:pt x="1057910" y="461010"/>
                  </a:cubicBezTo>
                  <a:cubicBezTo>
                    <a:pt x="1071880" y="542290"/>
                    <a:pt x="1076960" y="608330"/>
                    <a:pt x="1079500" y="683260"/>
                  </a:cubicBezTo>
                  <a:cubicBezTo>
                    <a:pt x="1082040" y="760730"/>
                    <a:pt x="1085850" y="848360"/>
                    <a:pt x="1073150" y="918210"/>
                  </a:cubicBezTo>
                  <a:cubicBezTo>
                    <a:pt x="1062990" y="977900"/>
                    <a:pt x="1036320" y="1036320"/>
                    <a:pt x="1017270" y="1078230"/>
                  </a:cubicBezTo>
                  <a:cubicBezTo>
                    <a:pt x="1003300" y="1107440"/>
                    <a:pt x="994410" y="1123950"/>
                    <a:pt x="975360" y="1150620"/>
                  </a:cubicBezTo>
                  <a:cubicBezTo>
                    <a:pt x="948690" y="1187450"/>
                    <a:pt x="913130" y="1231900"/>
                    <a:pt x="867410" y="1276350"/>
                  </a:cubicBezTo>
                  <a:cubicBezTo>
                    <a:pt x="803910" y="1338580"/>
                    <a:pt x="681990" y="1437640"/>
                    <a:pt x="619760" y="1478280"/>
                  </a:cubicBezTo>
                  <a:cubicBezTo>
                    <a:pt x="584200" y="1499870"/>
                    <a:pt x="561340" y="1518920"/>
                    <a:pt x="533400" y="1518920"/>
                  </a:cubicBezTo>
                  <a:cubicBezTo>
                    <a:pt x="509270" y="1520190"/>
                    <a:pt x="480060" y="1507490"/>
                    <a:pt x="464820" y="1492250"/>
                  </a:cubicBezTo>
                  <a:cubicBezTo>
                    <a:pt x="452120" y="1479550"/>
                    <a:pt x="445770" y="1456690"/>
                    <a:pt x="445770" y="1440180"/>
                  </a:cubicBezTo>
                  <a:cubicBezTo>
                    <a:pt x="444500" y="1426210"/>
                    <a:pt x="447040" y="1417320"/>
                    <a:pt x="454660" y="1403350"/>
                  </a:cubicBezTo>
                  <a:cubicBezTo>
                    <a:pt x="467360" y="1377950"/>
                    <a:pt x="500380" y="1333500"/>
                    <a:pt x="528320" y="1310640"/>
                  </a:cubicBezTo>
                  <a:cubicBezTo>
                    <a:pt x="552450" y="1290320"/>
                    <a:pt x="574040" y="1281430"/>
                    <a:pt x="607060" y="1268730"/>
                  </a:cubicBezTo>
                  <a:cubicBezTo>
                    <a:pt x="655320" y="1250950"/>
                    <a:pt x="734060" y="1235710"/>
                    <a:pt x="796290" y="1229360"/>
                  </a:cubicBezTo>
                  <a:cubicBezTo>
                    <a:pt x="857250" y="1223010"/>
                    <a:pt x="922020" y="1224280"/>
                    <a:pt x="976630" y="1228090"/>
                  </a:cubicBezTo>
                  <a:cubicBezTo>
                    <a:pt x="1022350" y="1230630"/>
                    <a:pt x="1050290" y="1233170"/>
                    <a:pt x="1103630" y="1245870"/>
                  </a:cubicBezTo>
                  <a:cubicBezTo>
                    <a:pt x="1193800" y="1268730"/>
                    <a:pt x="1381760" y="1334770"/>
                    <a:pt x="1464310" y="1372870"/>
                  </a:cubicBezTo>
                  <a:cubicBezTo>
                    <a:pt x="1511300" y="1394460"/>
                    <a:pt x="1529080" y="1408430"/>
                    <a:pt x="1567180" y="1435100"/>
                  </a:cubicBezTo>
                  <a:cubicBezTo>
                    <a:pt x="1625600" y="1474470"/>
                    <a:pt x="1727200" y="1541780"/>
                    <a:pt x="1774190" y="1595120"/>
                  </a:cubicBezTo>
                  <a:cubicBezTo>
                    <a:pt x="1808480" y="1635760"/>
                    <a:pt x="1826260" y="1666240"/>
                    <a:pt x="1841500" y="1715770"/>
                  </a:cubicBezTo>
                  <a:cubicBezTo>
                    <a:pt x="1863090" y="1783080"/>
                    <a:pt x="1868170" y="1910080"/>
                    <a:pt x="1864360" y="1969770"/>
                  </a:cubicBezTo>
                  <a:cubicBezTo>
                    <a:pt x="1861820" y="2002790"/>
                    <a:pt x="1860550" y="2015490"/>
                    <a:pt x="1846580" y="2044700"/>
                  </a:cubicBezTo>
                  <a:cubicBezTo>
                    <a:pt x="1822450" y="2100580"/>
                    <a:pt x="1756410" y="2199640"/>
                    <a:pt x="1701800" y="2260600"/>
                  </a:cubicBezTo>
                  <a:cubicBezTo>
                    <a:pt x="1652270" y="2316480"/>
                    <a:pt x="1598930" y="2354580"/>
                    <a:pt x="1537970" y="2401570"/>
                  </a:cubicBezTo>
                  <a:cubicBezTo>
                    <a:pt x="1465580" y="2457450"/>
                    <a:pt x="1385570" y="2517140"/>
                    <a:pt x="1291590" y="2574290"/>
                  </a:cubicBezTo>
                  <a:cubicBezTo>
                    <a:pt x="1176020" y="2644140"/>
                    <a:pt x="1003300" y="2740660"/>
                    <a:pt x="890270" y="2782570"/>
                  </a:cubicBezTo>
                  <a:cubicBezTo>
                    <a:pt x="815340" y="2811780"/>
                    <a:pt x="768350" y="2815590"/>
                    <a:pt x="693420" y="2829560"/>
                  </a:cubicBezTo>
                  <a:cubicBezTo>
                    <a:pt x="593090" y="2848610"/>
                    <a:pt x="447040" y="2856230"/>
                    <a:pt x="340360" y="2877820"/>
                  </a:cubicBezTo>
                  <a:cubicBezTo>
                    <a:pt x="248920" y="2895600"/>
                    <a:pt x="139700" y="2942590"/>
                    <a:pt x="88900" y="2943860"/>
                  </a:cubicBezTo>
                  <a:cubicBezTo>
                    <a:pt x="66040" y="2943860"/>
                    <a:pt x="53340" y="2941320"/>
                    <a:pt x="39370" y="2931160"/>
                  </a:cubicBezTo>
                  <a:cubicBezTo>
                    <a:pt x="22860" y="2919730"/>
                    <a:pt x="5080" y="2887980"/>
                    <a:pt x="2540" y="2867660"/>
                  </a:cubicBezTo>
                  <a:cubicBezTo>
                    <a:pt x="0" y="2849880"/>
                    <a:pt x="6350" y="2832100"/>
                    <a:pt x="16510" y="2818130"/>
                  </a:cubicBezTo>
                  <a:cubicBezTo>
                    <a:pt x="29210" y="2802890"/>
                    <a:pt x="60960" y="2785110"/>
                    <a:pt x="82550" y="2785110"/>
                  </a:cubicBezTo>
                  <a:cubicBezTo>
                    <a:pt x="104140" y="2785110"/>
                    <a:pt x="135890" y="2802890"/>
                    <a:pt x="147320" y="2820670"/>
                  </a:cubicBezTo>
                  <a:cubicBezTo>
                    <a:pt x="160020" y="2839720"/>
                    <a:pt x="162560" y="2875280"/>
                    <a:pt x="153670" y="2895600"/>
                  </a:cubicBezTo>
                  <a:cubicBezTo>
                    <a:pt x="146050" y="2914650"/>
                    <a:pt x="116840" y="2936240"/>
                    <a:pt x="96520" y="2942590"/>
                  </a:cubicBezTo>
                  <a:cubicBezTo>
                    <a:pt x="80010" y="2946400"/>
                    <a:pt x="60960" y="2942590"/>
                    <a:pt x="46990" y="2934970"/>
                  </a:cubicBezTo>
                  <a:cubicBezTo>
                    <a:pt x="31750" y="2928620"/>
                    <a:pt x="16510" y="2915920"/>
                    <a:pt x="10160" y="2900680"/>
                  </a:cubicBezTo>
                  <a:cubicBezTo>
                    <a:pt x="2540" y="2881630"/>
                    <a:pt x="0" y="2846070"/>
                    <a:pt x="12700" y="2825750"/>
                  </a:cubicBezTo>
                  <a:cubicBezTo>
                    <a:pt x="26670" y="2801620"/>
                    <a:pt x="55880" y="2787650"/>
                    <a:pt x="102870" y="2768600"/>
                  </a:cubicBezTo>
                  <a:cubicBezTo>
                    <a:pt x="227330" y="2721610"/>
                    <a:pt x="631190" y="2711450"/>
                    <a:pt x="830580" y="2645410"/>
                  </a:cubicBezTo>
                  <a:cubicBezTo>
                    <a:pt x="981710" y="2595880"/>
                    <a:pt x="1113790" y="2509520"/>
                    <a:pt x="1210310" y="2453640"/>
                  </a:cubicBezTo>
                  <a:cubicBezTo>
                    <a:pt x="1273810" y="2416810"/>
                    <a:pt x="1306830" y="2392680"/>
                    <a:pt x="1360170" y="2352040"/>
                  </a:cubicBezTo>
                  <a:cubicBezTo>
                    <a:pt x="1428750" y="2299970"/>
                    <a:pt x="1522730" y="2230120"/>
                    <a:pt x="1582420" y="2166620"/>
                  </a:cubicBezTo>
                  <a:cubicBezTo>
                    <a:pt x="1631950" y="2113280"/>
                    <a:pt x="1680210" y="2051050"/>
                    <a:pt x="1699260" y="2002790"/>
                  </a:cubicBezTo>
                  <a:cubicBezTo>
                    <a:pt x="1711960" y="1971040"/>
                    <a:pt x="1711960" y="1950720"/>
                    <a:pt x="1711960" y="1916430"/>
                  </a:cubicBezTo>
                  <a:cubicBezTo>
                    <a:pt x="1713230" y="1865630"/>
                    <a:pt x="1711960" y="1779270"/>
                    <a:pt x="1691640" y="1732280"/>
                  </a:cubicBezTo>
                  <a:cubicBezTo>
                    <a:pt x="1677670" y="1696720"/>
                    <a:pt x="1658620" y="1678940"/>
                    <a:pt x="1628140" y="1649730"/>
                  </a:cubicBezTo>
                  <a:cubicBezTo>
                    <a:pt x="1579880" y="1605280"/>
                    <a:pt x="1474470" y="1535430"/>
                    <a:pt x="1414780" y="1503680"/>
                  </a:cubicBezTo>
                  <a:cubicBezTo>
                    <a:pt x="1375410" y="1484630"/>
                    <a:pt x="1352550" y="1479550"/>
                    <a:pt x="1311910" y="1465580"/>
                  </a:cubicBezTo>
                  <a:cubicBezTo>
                    <a:pt x="1250950" y="1445260"/>
                    <a:pt x="1156970" y="1409700"/>
                    <a:pt x="1083310" y="1397000"/>
                  </a:cubicBezTo>
                  <a:cubicBezTo>
                    <a:pt x="1017270" y="1385570"/>
                    <a:pt x="952500" y="1385570"/>
                    <a:pt x="889000" y="1388110"/>
                  </a:cubicBezTo>
                  <a:cubicBezTo>
                    <a:pt x="828040" y="1389380"/>
                    <a:pt x="759460" y="1397000"/>
                    <a:pt x="708660" y="1407160"/>
                  </a:cubicBezTo>
                  <a:cubicBezTo>
                    <a:pt x="668020" y="1414780"/>
                    <a:pt x="629920" y="1418590"/>
                    <a:pt x="603250" y="1437640"/>
                  </a:cubicBezTo>
                  <a:cubicBezTo>
                    <a:pt x="579120" y="1455420"/>
                    <a:pt x="570230" y="1503680"/>
                    <a:pt x="552450" y="1515110"/>
                  </a:cubicBezTo>
                  <a:cubicBezTo>
                    <a:pt x="539750" y="1522730"/>
                    <a:pt x="527050" y="1521460"/>
                    <a:pt x="514350" y="1518920"/>
                  </a:cubicBezTo>
                  <a:cubicBezTo>
                    <a:pt x="499110" y="1516380"/>
                    <a:pt x="476250" y="1506220"/>
                    <a:pt x="464820" y="1492250"/>
                  </a:cubicBezTo>
                  <a:cubicBezTo>
                    <a:pt x="453390" y="1479550"/>
                    <a:pt x="444500" y="1457960"/>
                    <a:pt x="445770" y="1440180"/>
                  </a:cubicBezTo>
                  <a:cubicBezTo>
                    <a:pt x="445770" y="1422400"/>
                    <a:pt x="449580" y="1408430"/>
                    <a:pt x="464820" y="1388110"/>
                  </a:cubicBezTo>
                  <a:cubicBezTo>
                    <a:pt x="509270" y="1328420"/>
                    <a:pt x="732790" y="1191260"/>
                    <a:pt x="800100" y="1118870"/>
                  </a:cubicBezTo>
                  <a:cubicBezTo>
                    <a:pt x="836930" y="1079500"/>
                    <a:pt x="853440" y="1052830"/>
                    <a:pt x="872490" y="1017270"/>
                  </a:cubicBezTo>
                  <a:cubicBezTo>
                    <a:pt x="891540" y="981710"/>
                    <a:pt x="908050" y="949960"/>
                    <a:pt x="916940" y="902970"/>
                  </a:cubicBezTo>
                  <a:cubicBezTo>
                    <a:pt x="929640" y="833120"/>
                    <a:pt x="922020" y="720090"/>
                    <a:pt x="915670" y="636270"/>
                  </a:cubicBezTo>
                  <a:cubicBezTo>
                    <a:pt x="910590" y="560070"/>
                    <a:pt x="897890" y="492760"/>
                    <a:pt x="883920" y="421640"/>
                  </a:cubicBezTo>
                  <a:cubicBezTo>
                    <a:pt x="868680" y="347980"/>
                    <a:pt x="858520" y="240030"/>
                    <a:pt x="824230" y="200660"/>
                  </a:cubicBezTo>
                  <a:cubicBezTo>
                    <a:pt x="802640" y="176530"/>
                    <a:pt x="769620" y="173990"/>
                    <a:pt x="740410" y="167640"/>
                  </a:cubicBezTo>
                  <a:cubicBezTo>
                    <a:pt x="712470" y="162560"/>
                    <a:pt x="681990" y="166370"/>
                    <a:pt x="652780" y="168910"/>
                  </a:cubicBezTo>
                  <a:cubicBezTo>
                    <a:pt x="622300" y="171450"/>
                    <a:pt x="596900" y="172720"/>
                    <a:pt x="561340" y="182880"/>
                  </a:cubicBezTo>
                  <a:cubicBezTo>
                    <a:pt x="506730" y="199390"/>
                    <a:pt x="401320" y="270510"/>
                    <a:pt x="361950" y="273050"/>
                  </a:cubicBezTo>
                  <a:cubicBezTo>
                    <a:pt x="345440" y="274320"/>
                    <a:pt x="336550" y="269240"/>
                    <a:pt x="326390" y="261620"/>
                  </a:cubicBezTo>
                  <a:cubicBezTo>
                    <a:pt x="312420" y="252730"/>
                    <a:pt x="297180" y="233680"/>
                    <a:pt x="290830" y="218440"/>
                  </a:cubicBezTo>
                  <a:cubicBezTo>
                    <a:pt x="285750" y="205740"/>
                    <a:pt x="285750" y="194310"/>
                    <a:pt x="288290" y="180340"/>
                  </a:cubicBezTo>
                  <a:cubicBezTo>
                    <a:pt x="292100" y="165100"/>
                    <a:pt x="316230" y="133350"/>
                    <a:pt x="316230" y="133350"/>
                  </a:cubicBezTo>
                </a:path>
              </a:pathLst>
            </a:custGeom>
            <a:solidFill>
              <a:srgbClr val="E7191F"/>
            </a:solidFill>
            <a:ln cap="sq">
              <a:noFill/>
              <a:prstDash val="solid"/>
              <a:miter/>
            </a:ln>
          </p:spPr>
        </p:sp>
      </p:grpSp>
      <p:grpSp>
        <p:nvGrpSpPr>
          <p:cNvPr name="Group 17" id="17"/>
          <p:cNvGrpSpPr/>
          <p:nvPr/>
        </p:nvGrpSpPr>
        <p:grpSpPr>
          <a:xfrm rot="0">
            <a:off x="15166657" y="2872740"/>
            <a:ext cx="1996440" cy="3179445"/>
            <a:chOff x="0" y="0"/>
            <a:chExt cx="2661920" cy="4239260"/>
          </a:xfrm>
        </p:grpSpPr>
        <p:sp>
          <p:nvSpPr>
            <p:cNvPr name="Freeform 18" id="18"/>
            <p:cNvSpPr/>
            <p:nvPr/>
          </p:nvSpPr>
          <p:spPr>
            <a:xfrm flipH="false" flipV="false" rot="0">
              <a:off x="50800" y="40640"/>
              <a:ext cx="2570480" cy="4151630"/>
            </a:xfrm>
            <a:custGeom>
              <a:avLst/>
              <a:gdLst/>
              <a:ahLst/>
              <a:cxnLst/>
              <a:rect r="r" b="b" t="t" l="l"/>
              <a:pathLst>
                <a:path h="4151630" w="2570480">
                  <a:moveTo>
                    <a:pt x="0" y="4075430"/>
                  </a:moveTo>
                  <a:cubicBezTo>
                    <a:pt x="135890" y="3368040"/>
                    <a:pt x="459740" y="2067560"/>
                    <a:pt x="623570" y="1535430"/>
                  </a:cubicBezTo>
                  <a:cubicBezTo>
                    <a:pt x="716280" y="1233170"/>
                    <a:pt x="783590" y="1068070"/>
                    <a:pt x="876300" y="834390"/>
                  </a:cubicBezTo>
                  <a:cubicBezTo>
                    <a:pt x="970280" y="594360"/>
                    <a:pt x="1121410" y="237490"/>
                    <a:pt x="1182370" y="114300"/>
                  </a:cubicBezTo>
                  <a:cubicBezTo>
                    <a:pt x="1205230" y="69850"/>
                    <a:pt x="1206500" y="44450"/>
                    <a:pt x="1233170" y="26670"/>
                  </a:cubicBezTo>
                  <a:cubicBezTo>
                    <a:pt x="1263650" y="7620"/>
                    <a:pt x="1322070" y="0"/>
                    <a:pt x="1360170" y="10160"/>
                  </a:cubicBezTo>
                  <a:cubicBezTo>
                    <a:pt x="1398270" y="20320"/>
                    <a:pt x="1426210" y="57150"/>
                    <a:pt x="1459230" y="86360"/>
                  </a:cubicBezTo>
                  <a:cubicBezTo>
                    <a:pt x="1494790" y="118110"/>
                    <a:pt x="1526540" y="147320"/>
                    <a:pt x="1562100" y="195580"/>
                  </a:cubicBezTo>
                  <a:cubicBezTo>
                    <a:pt x="1619250" y="269240"/>
                    <a:pt x="1700530" y="411480"/>
                    <a:pt x="1744980" y="497840"/>
                  </a:cubicBezTo>
                  <a:cubicBezTo>
                    <a:pt x="1775460" y="556260"/>
                    <a:pt x="1784350" y="585470"/>
                    <a:pt x="1811020" y="654050"/>
                  </a:cubicBezTo>
                  <a:cubicBezTo>
                    <a:pt x="1863090" y="783590"/>
                    <a:pt x="1945640" y="985520"/>
                    <a:pt x="2021840" y="1216660"/>
                  </a:cubicBezTo>
                  <a:cubicBezTo>
                    <a:pt x="2138680" y="1574800"/>
                    <a:pt x="2329180" y="2259330"/>
                    <a:pt x="2416810" y="2604770"/>
                  </a:cubicBezTo>
                  <a:cubicBezTo>
                    <a:pt x="2468880" y="2809240"/>
                    <a:pt x="2501900" y="2954020"/>
                    <a:pt x="2526030" y="3096260"/>
                  </a:cubicBezTo>
                  <a:cubicBezTo>
                    <a:pt x="2545080" y="3201670"/>
                    <a:pt x="2570480" y="3299460"/>
                    <a:pt x="2560320" y="3375660"/>
                  </a:cubicBezTo>
                  <a:cubicBezTo>
                    <a:pt x="2553970" y="3432810"/>
                    <a:pt x="2532380" y="3498850"/>
                    <a:pt x="2504440" y="3520440"/>
                  </a:cubicBezTo>
                  <a:cubicBezTo>
                    <a:pt x="2486660" y="3534410"/>
                    <a:pt x="2456180" y="3535680"/>
                    <a:pt x="2438400" y="3529330"/>
                  </a:cubicBezTo>
                  <a:cubicBezTo>
                    <a:pt x="2419350" y="3521710"/>
                    <a:pt x="2397760" y="3497580"/>
                    <a:pt x="2393950" y="3478530"/>
                  </a:cubicBezTo>
                  <a:cubicBezTo>
                    <a:pt x="2388870" y="3458210"/>
                    <a:pt x="2396490" y="3427730"/>
                    <a:pt x="2410460" y="3412490"/>
                  </a:cubicBezTo>
                  <a:cubicBezTo>
                    <a:pt x="2424430" y="3398520"/>
                    <a:pt x="2454910" y="3387090"/>
                    <a:pt x="2473960" y="3389630"/>
                  </a:cubicBezTo>
                  <a:cubicBezTo>
                    <a:pt x="2494280" y="3393440"/>
                    <a:pt x="2519680" y="3412490"/>
                    <a:pt x="2528570" y="3430270"/>
                  </a:cubicBezTo>
                  <a:cubicBezTo>
                    <a:pt x="2537460" y="3448050"/>
                    <a:pt x="2536190" y="3479800"/>
                    <a:pt x="2526030" y="3497580"/>
                  </a:cubicBezTo>
                  <a:cubicBezTo>
                    <a:pt x="2515870" y="3515360"/>
                    <a:pt x="2486660" y="3530600"/>
                    <a:pt x="2468880" y="3533140"/>
                  </a:cubicBezTo>
                  <a:cubicBezTo>
                    <a:pt x="2453640" y="3535680"/>
                    <a:pt x="2435860" y="3529330"/>
                    <a:pt x="2424430" y="3521710"/>
                  </a:cubicBezTo>
                  <a:cubicBezTo>
                    <a:pt x="2411730" y="3514090"/>
                    <a:pt x="2400300" y="3498850"/>
                    <a:pt x="2395220" y="3486150"/>
                  </a:cubicBezTo>
                  <a:cubicBezTo>
                    <a:pt x="2391410" y="3472180"/>
                    <a:pt x="2390140" y="3453130"/>
                    <a:pt x="2395220" y="3439160"/>
                  </a:cubicBezTo>
                  <a:cubicBezTo>
                    <a:pt x="2399030" y="3425190"/>
                    <a:pt x="2418080" y="3417570"/>
                    <a:pt x="2421890" y="3402330"/>
                  </a:cubicBezTo>
                  <a:cubicBezTo>
                    <a:pt x="2428240" y="3384550"/>
                    <a:pt x="2421890" y="3368040"/>
                    <a:pt x="2419350" y="3335020"/>
                  </a:cubicBezTo>
                  <a:cubicBezTo>
                    <a:pt x="2413000" y="3255010"/>
                    <a:pt x="2392680" y="3037840"/>
                    <a:pt x="2369820" y="2912110"/>
                  </a:cubicBezTo>
                  <a:cubicBezTo>
                    <a:pt x="2352040" y="2809240"/>
                    <a:pt x="2339340" y="2762250"/>
                    <a:pt x="2306320" y="2636520"/>
                  </a:cubicBezTo>
                  <a:cubicBezTo>
                    <a:pt x="2231390" y="2350770"/>
                    <a:pt x="1987550" y="1510030"/>
                    <a:pt x="1906270" y="1257300"/>
                  </a:cubicBezTo>
                  <a:cubicBezTo>
                    <a:pt x="1874520" y="1159510"/>
                    <a:pt x="1866900" y="1136650"/>
                    <a:pt x="1835150" y="1056640"/>
                  </a:cubicBezTo>
                  <a:cubicBezTo>
                    <a:pt x="1784350" y="928370"/>
                    <a:pt x="1700530" y="712470"/>
                    <a:pt x="1623060" y="568960"/>
                  </a:cubicBezTo>
                  <a:cubicBezTo>
                    <a:pt x="1554480" y="443230"/>
                    <a:pt x="1469390" y="299720"/>
                    <a:pt x="1403350" y="236220"/>
                  </a:cubicBezTo>
                  <a:cubicBezTo>
                    <a:pt x="1367790" y="201930"/>
                    <a:pt x="1339850" y="162560"/>
                    <a:pt x="1304290" y="173990"/>
                  </a:cubicBezTo>
                  <a:cubicBezTo>
                    <a:pt x="1214120" y="200660"/>
                    <a:pt x="1078230" y="641350"/>
                    <a:pt x="982980" y="876300"/>
                  </a:cubicBezTo>
                  <a:cubicBezTo>
                    <a:pt x="889000" y="1104900"/>
                    <a:pt x="816610" y="1301750"/>
                    <a:pt x="735330" y="1565910"/>
                  </a:cubicBezTo>
                  <a:cubicBezTo>
                    <a:pt x="628650" y="1910080"/>
                    <a:pt x="519430" y="2388870"/>
                    <a:pt x="424180" y="2774950"/>
                  </a:cubicBezTo>
                  <a:cubicBezTo>
                    <a:pt x="336550" y="3130550"/>
                    <a:pt x="233680" y="3554730"/>
                    <a:pt x="181610" y="3797300"/>
                  </a:cubicBezTo>
                  <a:cubicBezTo>
                    <a:pt x="153670" y="3930650"/>
                    <a:pt x="149860" y="4058920"/>
                    <a:pt x="124460" y="4109720"/>
                  </a:cubicBezTo>
                  <a:cubicBezTo>
                    <a:pt x="115570" y="4128770"/>
                    <a:pt x="106680" y="4136390"/>
                    <a:pt x="93980" y="4142740"/>
                  </a:cubicBezTo>
                  <a:cubicBezTo>
                    <a:pt x="81280" y="4149090"/>
                    <a:pt x="62230" y="4151630"/>
                    <a:pt x="48260" y="4147820"/>
                  </a:cubicBezTo>
                  <a:cubicBezTo>
                    <a:pt x="34290" y="4144010"/>
                    <a:pt x="17780" y="4132580"/>
                    <a:pt x="10160" y="4121150"/>
                  </a:cubicBezTo>
                  <a:cubicBezTo>
                    <a:pt x="2540" y="4108450"/>
                    <a:pt x="0" y="4075430"/>
                    <a:pt x="0" y="4075430"/>
                  </a:cubicBezTo>
                </a:path>
              </a:pathLst>
            </a:custGeom>
            <a:solidFill>
              <a:srgbClr val="E7191F"/>
            </a:solidFill>
            <a:ln cap="sq">
              <a:noFill/>
              <a:prstDash val="solid"/>
              <a:miter/>
            </a:ln>
          </p:spPr>
        </p:sp>
      </p:grpSp>
      <p:grpSp>
        <p:nvGrpSpPr>
          <p:cNvPr name="Group 19" id="19"/>
          <p:cNvGrpSpPr/>
          <p:nvPr/>
        </p:nvGrpSpPr>
        <p:grpSpPr>
          <a:xfrm rot="0">
            <a:off x="15717202" y="4251008"/>
            <a:ext cx="945832" cy="387668"/>
            <a:chOff x="0" y="0"/>
            <a:chExt cx="1261110" cy="516890"/>
          </a:xfrm>
        </p:grpSpPr>
        <p:sp>
          <p:nvSpPr>
            <p:cNvPr name="Freeform 20" id="20"/>
            <p:cNvSpPr/>
            <p:nvPr/>
          </p:nvSpPr>
          <p:spPr>
            <a:xfrm flipH="false" flipV="false" rot="0">
              <a:off x="48260" y="48260"/>
              <a:ext cx="1165860" cy="421640"/>
            </a:xfrm>
            <a:custGeom>
              <a:avLst/>
              <a:gdLst/>
              <a:ahLst/>
              <a:cxnLst/>
              <a:rect r="r" b="b" t="t" l="l"/>
              <a:pathLst>
                <a:path h="421640" w="1165860">
                  <a:moveTo>
                    <a:pt x="27940" y="283210"/>
                  </a:moveTo>
                  <a:cubicBezTo>
                    <a:pt x="194310" y="177800"/>
                    <a:pt x="233680" y="168910"/>
                    <a:pt x="284480" y="156210"/>
                  </a:cubicBezTo>
                  <a:cubicBezTo>
                    <a:pt x="349250" y="139700"/>
                    <a:pt x="425450" y="124460"/>
                    <a:pt x="509270" y="113030"/>
                  </a:cubicBezTo>
                  <a:cubicBezTo>
                    <a:pt x="610870" y="100330"/>
                    <a:pt x="749300" y="109220"/>
                    <a:pt x="849630" y="87630"/>
                  </a:cubicBezTo>
                  <a:cubicBezTo>
                    <a:pt x="934720" y="68580"/>
                    <a:pt x="1029970" y="3810"/>
                    <a:pt x="1079500" y="2540"/>
                  </a:cubicBezTo>
                  <a:cubicBezTo>
                    <a:pt x="1102360" y="1270"/>
                    <a:pt x="1116330" y="7620"/>
                    <a:pt x="1129030" y="17780"/>
                  </a:cubicBezTo>
                  <a:cubicBezTo>
                    <a:pt x="1143000" y="26670"/>
                    <a:pt x="1156970" y="43180"/>
                    <a:pt x="1160780" y="59690"/>
                  </a:cubicBezTo>
                  <a:cubicBezTo>
                    <a:pt x="1164590" y="81280"/>
                    <a:pt x="1158240" y="118110"/>
                    <a:pt x="1145540" y="135890"/>
                  </a:cubicBezTo>
                  <a:cubicBezTo>
                    <a:pt x="1136650" y="151130"/>
                    <a:pt x="1117600" y="161290"/>
                    <a:pt x="1101090" y="165100"/>
                  </a:cubicBezTo>
                  <a:cubicBezTo>
                    <a:pt x="1085850" y="168910"/>
                    <a:pt x="1064260" y="168910"/>
                    <a:pt x="1049020" y="160020"/>
                  </a:cubicBezTo>
                  <a:cubicBezTo>
                    <a:pt x="1029970" y="149860"/>
                    <a:pt x="1004570" y="123190"/>
                    <a:pt x="1000760" y="100330"/>
                  </a:cubicBezTo>
                  <a:cubicBezTo>
                    <a:pt x="995680" y="77470"/>
                    <a:pt x="1009650" y="43180"/>
                    <a:pt x="1023620" y="26670"/>
                  </a:cubicBezTo>
                  <a:cubicBezTo>
                    <a:pt x="1035050" y="12700"/>
                    <a:pt x="1054100" y="5080"/>
                    <a:pt x="1070610" y="2540"/>
                  </a:cubicBezTo>
                  <a:cubicBezTo>
                    <a:pt x="1087120" y="0"/>
                    <a:pt x="1107440" y="3810"/>
                    <a:pt x="1122680" y="12700"/>
                  </a:cubicBezTo>
                  <a:cubicBezTo>
                    <a:pt x="1136650" y="20320"/>
                    <a:pt x="1150620" y="36830"/>
                    <a:pt x="1156970" y="52070"/>
                  </a:cubicBezTo>
                  <a:cubicBezTo>
                    <a:pt x="1164590" y="67310"/>
                    <a:pt x="1165860" y="87630"/>
                    <a:pt x="1162050" y="104140"/>
                  </a:cubicBezTo>
                  <a:cubicBezTo>
                    <a:pt x="1158240" y="120650"/>
                    <a:pt x="1151890" y="134620"/>
                    <a:pt x="1132840" y="148590"/>
                  </a:cubicBezTo>
                  <a:cubicBezTo>
                    <a:pt x="1089660" y="182880"/>
                    <a:pt x="952500" y="226060"/>
                    <a:pt x="855980" y="245110"/>
                  </a:cubicBezTo>
                  <a:cubicBezTo>
                    <a:pt x="754380" y="265430"/>
                    <a:pt x="636270" y="252730"/>
                    <a:pt x="535940" y="265430"/>
                  </a:cubicBezTo>
                  <a:cubicBezTo>
                    <a:pt x="441960" y="278130"/>
                    <a:pt x="331470" y="302260"/>
                    <a:pt x="267970" y="321310"/>
                  </a:cubicBezTo>
                  <a:cubicBezTo>
                    <a:pt x="231140" y="331470"/>
                    <a:pt x="210820" y="339090"/>
                    <a:pt x="182880" y="354330"/>
                  </a:cubicBezTo>
                  <a:cubicBezTo>
                    <a:pt x="152400" y="370840"/>
                    <a:pt x="119380" y="408940"/>
                    <a:pt x="95250" y="416560"/>
                  </a:cubicBezTo>
                  <a:cubicBezTo>
                    <a:pt x="81280" y="421640"/>
                    <a:pt x="71120" y="420370"/>
                    <a:pt x="58420" y="416560"/>
                  </a:cubicBezTo>
                  <a:cubicBezTo>
                    <a:pt x="44450" y="411480"/>
                    <a:pt x="24130" y="398780"/>
                    <a:pt x="13970" y="384810"/>
                  </a:cubicBezTo>
                  <a:cubicBezTo>
                    <a:pt x="5080" y="370840"/>
                    <a:pt x="0" y="347980"/>
                    <a:pt x="2540" y="331470"/>
                  </a:cubicBezTo>
                  <a:cubicBezTo>
                    <a:pt x="5080" y="314960"/>
                    <a:pt x="27940" y="283210"/>
                    <a:pt x="27940" y="283210"/>
                  </a:cubicBezTo>
                </a:path>
              </a:pathLst>
            </a:custGeom>
            <a:solidFill>
              <a:srgbClr val="E7191F"/>
            </a:solidFill>
            <a:ln cap="sq">
              <a:noFill/>
              <a:prstDash val="solid"/>
              <a:miter/>
            </a:ln>
          </p:spPr>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8001460"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프로필</a:t>
            </a:r>
          </a:p>
        </p:txBody>
      </p:sp>
      <p:sp>
        <p:nvSpPr>
          <p:cNvPr name="TextBox 8" id="8"/>
          <p:cNvSpPr txBox="true"/>
          <p:nvPr/>
        </p:nvSpPr>
        <p:spPr>
          <a:xfrm rot="0">
            <a:off x="1472827" y="6213667"/>
            <a:ext cx="6190676" cy="3987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의사 본인 및 병원의 프로필을 편집 가능함</a:t>
            </a:r>
          </a:p>
        </p:txBody>
      </p:sp>
      <p:grpSp>
        <p:nvGrpSpPr>
          <p:cNvPr name="Group 9" id="9"/>
          <p:cNvGrpSpPr/>
          <p:nvPr/>
        </p:nvGrpSpPr>
        <p:grpSpPr>
          <a:xfrm rot="0">
            <a:off x="10294620" y="3749040"/>
            <a:ext cx="1734502" cy="224790"/>
            <a:chOff x="0" y="0"/>
            <a:chExt cx="2312670" cy="299720"/>
          </a:xfrm>
        </p:grpSpPr>
        <p:sp>
          <p:nvSpPr>
            <p:cNvPr name="Freeform 10" id="10"/>
            <p:cNvSpPr/>
            <p:nvPr/>
          </p:nvSpPr>
          <p:spPr>
            <a:xfrm flipH="false" flipV="false" rot="0">
              <a:off x="48260" y="54610"/>
              <a:ext cx="2217420" cy="199390"/>
            </a:xfrm>
            <a:custGeom>
              <a:avLst/>
              <a:gdLst/>
              <a:ahLst/>
              <a:cxnLst/>
              <a:rect r="r" b="b" t="t" l="l"/>
              <a:pathLst>
                <a:path h="199390" w="2217420">
                  <a:moveTo>
                    <a:pt x="71120" y="0"/>
                  </a:moveTo>
                  <a:cubicBezTo>
                    <a:pt x="760730" y="0"/>
                    <a:pt x="1799590" y="25400"/>
                    <a:pt x="2037080" y="41910"/>
                  </a:cubicBezTo>
                  <a:cubicBezTo>
                    <a:pt x="2105660" y="46990"/>
                    <a:pt x="2138680" y="45720"/>
                    <a:pt x="2167890" y="58420"/>
                  </a:cubicBezTo>
                  <a:cubicBezTo>
                    <a:pt x="2184400" y="64770"/>
                    <a:pt x="2195830" y="72390"/>
                    <a:pt x="2203450" y="85090"/>
                  </a:cubicBezTo>
                  <a:cubicBezTo>
                    <a:pt x="2212340" y="101600"/>
                    <a:pt x="2217420" y="132080"/>
                    <a:pt x="2209800" y="151130"/>
                  </a:cubicBezTo>
                  <a:cubicBezTo>
                    <a:pt x="2202180" y="168910"/>
                    <a:pt x="2176780" y="187960"/>
                    <a:pt x="2159000" y="193040"/>
                  </a:cubicBezTo>
                  <a:cubicBezTo>
                    <a:pt x="2145030" y="196850"/>
                    <a:pt x="2127250" y="193040"/>
                    <a:pt x="2114550" y="186690"/>
                  </a:cubicBezTo>
                  <a:cubicBezTo>
                    <a:pt x="2101850" y="181610"/>
                    <a:pt x="2089150" y="170180"/>
                    <a:pt x="2082800" y="156210"/>
                  </a:cubicBezTo>
                  <a:cubicBezTo>
                    <a:pt x="2075180" y="139700"/>
                    <a:pt x="2073910" y="107950"/>
                    <a:pt x="2082800" y="90170"/>
                  </a:cubicBezTo>
                  <a:cubicBezTo>
                    <a:pt x="2092960" y="73660"/>
                    <a:pt x="2118360" y="55880"/>
                    <a:pt x="2137410" y="54610"/>
                  </a:cubicBezTo>
                  <a:cubicBezTo>
                    <a:pt x="2157730" y="52070"/>
                    <a:pt x="2185670" y="64770"/>
                    <a:pt x="2198370" y="78740"/>
                  </a:cubicBezTo>
                  <a:cubicBezTo>
                    <a:pt x="2211070" y="93980"/>
                    <a:pt x="2216150" y="125730"/>
                    <a:pt x="2212340" y="143510"/>
                  </a:cubicBezTo>
                  <a:cubicBezTo>
                    <a:pt x="2209800" y="157480"/>
                    <a:pt x="2198370" y="171450"/>
                    <a:pt x="2186940" y="180340"/>
                  </a:cubicBezTo>
                  <a:cubicBezTo>
                    <a:pt x="2175510" y="187960"/>
                    <a:pt x="2165350" y="191770"/>
                    <a:pt x="2143760" y="194310"/>
                  </a:cubicBezTo>
                  <a:cubicBezTo>
                    <a:pt x="2091690" y="199390"/>
                    <a:pt x="1953260" y="165100"/>
                    <a:pt x="1863090" y="156210"/>
                  </a:cubicBezTo>
                  <a:cubicBezTo>
                    <a:pt x="1781810" y="148590"/>
                    <a:pt x="1734820" y="144780"/>
                    <a:pt x="1629410" y="142240"/>
                  </a:cubicBezTo>
                  <a:cubicBezTo>
                    <a:pt x="1417320" y="137160"/>
                    <a:pt x="948690" y="152400"/>
                    <a:pt x="665480" y="151130"/>
                  </a:cubicBezTo>
                  <a:cubicBezTo>
                    <a:pt x="443230" y="149860"/>
                    <a:pt x="157480" y="156210"/>
                    <a:pt x="71120" y="139700"/>
                  </a:cubicBezTo>
                  <a:cubicBezTo>
                    <a:pt x="46990" y="134620"/>
                    <a:pt x="36830" y="132080"/>
                    <a:pt x="25400" y="121920"/>
                  </a:cubicBezTo>
                  <a:cubicBezTo>
                    <a:pt x="13970" y="111760"/>
                    <a:pt x="3810" y="93980"/>
                    <a:pt x="2540" y="78740"/>
                  </a:cubicBezTo>
                  <a:cubicBezTo>
                    <a:pt x="0" y="63500"/>
                    <a:pt x="3810" y="43180"/>
                    <a:pt x="13970" y="30480"/>
                  </a:cubicBezTo>
                  <a:cubicBezTo>
                    <a:pt x="25400" y="15240"/>
                    <a:pt x="71120" y="0"/>
                    <a:pt x="71120" y="0"/>
                  </a:cubicBezTo>
                </a:path>
              </a:pathLst>
            </a:custGeom>
            <a:solidFill>
              <a:srgbClr val="E7191F"/>
            </a:solidFill>
            <a:ln cap="sq">
              <a:noFill/>
              <a:prstDash val="solid"/>
              <a:miter/>
            </a:ln>
          </p:spPr>
        </p:sp>
      </p:grpSp>
      <p:grpSp>
        <p:nvGrpSpPr>
          <p:cNvPr name="Group 11" id="11"/>
          <p:cNvGrpSpPr/>
          <p:nvPr/>
        </p:nvGrpSpPr>
        <p:grpSpPr>
          <a:xfrm rot="0">
            <a:off x="10902315" y="3797617"/>
            <a:ext cx="255270" cy="2444115"/>
            <a:chOff x="0" y="0"/>
            <a:chExt cx="340360" cy="3258820"/>
          </a:xfrm>
        </p:grpSpPr>
        <p:sp>
          <p:nvSpPr>
            <p:cNvPr name="Freeform 12" id="12"/>
            <p:cNvSpPr/>
            <p:nvPr/>
          </p:nvSpPr>
          <p:spPr>
            <a:xfrm flipH="false" flipV="false" rot="0">
              <a:off x="26670" y="49530"/>
              <a:ext cx="254000" cy="3159760"/>
            </a:xfrm>
            <a:custGeom>
              <a:avLst/>
              <a:gdLst/>
              <a:ahLst/>
              <a:cxnLst/>
              <a:rect r="r" b="b" t="t" l="l"/>
              <a:pathLst>
                <a:path h="3159760" w="254000">
                  <a:moveTo>
                    <a:pt x="254000" y="60960"/>
                  </a:moveTo>
                  <a:cubicBezTo>
                    <a:pt x="252730" y="1489710"/>
                    <a:pt x="190500" y="2133600"/>
                    <a:pt x="176530" y="2509520"/>
                  </a:cubicBezTo>
                  <a:cubicBezTo>
                    <a:pt x="167640" y="2745740"/>
                    <a:pt x="190500" y="2995930"/>
                    <a:pt x="166370" y="3087370"/>
                  </a:cubicBezTo>
                  <a:cubicBezTo>
                    <a:pt x="158750" y="3117850"/>
                    <a:pt x="151130" y="3135630"/>
                    <a:pt x="134620" y="3145790"/>
                  </a:cubicBezTo>
                  <a:cubicBezTo>
                    <a:pt x="119380" y="3157220"/>
                    <a:pt x="87630" y="3159760"/>
                    <a:pt x="68580" y="3152140"/>
                  </a:cubicBezTo>
                  <a:cubicBezTo>
                    <a:pt x="50800" y="3145790"/>
                    <a:pt x="30480" y="3120390"/>
                    <a:pt x="26670" y="3101340"/>
                  </a:cubicBezTo>
                  <a:cubicBezTo>
                    <a:pt x="21590" y="3082290"/>
                    <a:pt x="30480" y="3051810"/>
                    <a:pt x="44450" y="3037840"/>
                  </a:cubicBezTo>
                  <a:cubicBezTo>
                    <a:pt x="58420" y="3023870"/>
                    <a:pt x="88900" y="3013710"/>
                    <a:pt x="107950" y="3016250"/>
                  </a:cubicBezTo>
                  <a:cubicBezTo>
                    <a:pt x="127000" y="3020060"/>
                    <a:pt x="152400" y="3039110"/>
                    <a:pt x="160020" y="3056890"/>
                  </a:cubicBezTo>
                  <a:cubicBezTo>
                    <a:pt x="168910" y="3074670"/>
                    <a:pt x="166370" y="3107690"/>
                    <a:pt x="156210" y="3124200"/>
                  </a:cubicBezTo>
                  <a:cubicBezTo>
                    <a:pt x="146050" y="3140710"/>
                    <a:pt x="116840" y="3155950"/>
                    <a:pt x="99060" y="3157220"/>
                  </a:cubicBezTo>
                  <a:cubicBezTo>
                    <a:pt x="83820" y="3159760"/>
                    <a:pt x="67310" y="3154680"/>
                    <a:pt x="55880" y="3145790"/>
                  </a:cubicBezTo>
                  <a:cubicBezTo>
                    <a:pt x="40640" y="3133090"/>
                    <a:pt x="31750" y="3119120"/>
                    <a:pt x="24130" y="3086100"/>
                  </a:cubicBezTo>
                  <a:cubicBezTo>
                    <a:pt x="0" y="2965450"/>
                    <a:pt x="68580" y="2508250"/>
                    <a:pt x="87630" y="2192020"/>
                  </a:cubicBezTo>
                  <a:cubicBezTo>
                    <a:pt x="109220" y="1835150"/>
                    <a:pt x="138430" y="1418590"/>
                    <a:pt x="144780" y="1050290"/>
                  </a:cubicBezTo>
                  <a:cubicBezTo>
                    <a:pt x="151130" y="707390"/>
                    <a:pt x="99060" y="161290"/>
                    <a:pt x="128270" y="53340"/>
                  </a:cubicBezTo>
                  <a:cubicBezTo>
                    <a:pt x="134620" y="30480"/>
                    <a:pt x="140970" y="22860"/>
                    <a:pt x="151130" y="15240"/>
                  </a:cubicBezTo>
                  <a:cubicBezTo>
                    <a:pt x="162560" y="6350"/>
                    <a:pt x="180340" y="0"/>
                    <a:pt x="194310" y="1270"/>
                  </a:cubicBezTo>
                  <a:cubicBezTo>
                    <a:pt x="208280" y="2540"/>
                    <a:pt x="224790" y="10160"/>
                    <a:pt x="234950" y="19050"/>
                  </a:cubicBezTo>
                  <a:cubicBezTo>
                    <a:pt x="245110" y="29210"/>
                    <a:pt x="254000" y="60960"/>
                    <a:pt x="254000" y="60960"/>
                  </a:cubicBezTo>
                </a:path>
              </a:pathLst>
            </a:custGeom>
            <a:solidFill>
              <a:srgbClr val="E7191F"/>
            </a:solidFill>
            <a:ln cap="sq">
              <a:noFill/>
              <a:prstDash val="solid"/>
              <a:miter/>
            </a:ln>
          </p:spPr>
        </p:sp>
      </p:grpSp>
      <p:grpSp>
        <p:nvGrpSpPr>
          <p:cNvPr name="Group 13" id="13"/>
          <p:cNvGrpSpPr/>
          <p:nvPr/>
        </p:nvGrpSpPr>
        <p:grpSpPr>
          <a:xfrm rot="0">
            <a:off x="12539662" y="3642360"/>
            <a:ext cx="291465" cy="2100262"/>
            <a:chOff x="0" y="0"/>
            <a:chExt cx="388620" cy="2800350"/>
          </a:xfrm>
        </p:grpSpPr>
        <p:sp>
          <p:nvSpPr>
            <p:cNvPr name="Freeform 14" id="14"/>
            <p:cNvSpPr/>
            <p:nvPr/>
          </p:nvSpPr>
          <p:spPr>
            <a:xfrm flipH="false" flipV="false" rot="0">
              <a:off x="36830" y="49530"/>
              <a:ext cx="300990" cy="2701290"/>
            </a:xfrm>
            <a:custGeom>
              <a:avLst/>
              <a:gdLst/>
              <a:ahLst/>
              <a:cxnLst/>
              <a:rect r="r" b="b" t="t" l="l"/>
              <a:pathLst>
                <a:path h="2701290" w="300990">
                  <a:moveTo>
                    <a:pt x="300990" y="68580"/>
                  </a:moveTo>
                  <a:cubicBezTo>
                    <a:pt x="264160" y="1548130"/>
                    <a:pt x="189230" y="1978660"/>
                    <a:pt x="170180" y="2244090"/>
                  </a:cubicBezTo>
                  <a:cubicBezTo>
                    <a:pt x="157480" y="2404110"/>
                    <a:pt x="173990" y="2560320"/>
                    <a:pt x="154940" y="2630170"/>
                  </a:cubicBezTo>
                  <a:cubicBezTo>
                    <a:pt x="146050" y="2659380"/>
                    <a:pt x="139700" y="2677160"/>
                    <a:pt x="123190" y="2688590"/>
                  </a:cubicBezTo>
                  <a:cubicBezTo>
                    <a:pt x="106680" y="2698750"/>
                    <a:pt x="74930" y="2701290"/>
                    <a:pt x="57150" y="2694940"/>
                  </a:cubicBezTo>
                  <a:cubicBezTo>
                    <a:pt x="39370" y="2687320"/>
                    <a:pt x="20320" y="2663190"/>
                    <a:pt x="15240" y="2644140"/>
                  </a:cubicBezTo>
                  <a:cubicBezTo>
                    <a:pt x="11430" y="2625090"/>
                    <a:pt x="20320" y="2594610"/>
                    <a:pt x="34290" y="2580640"/>
                  </a:cubicBezTo>
                  <a:cubicBezTo>
                    <a:pt x="48260" y="2566670"/>
                    <a:pt x="77470" y="2557780"/>
                    <a:pt x="96520" y="2560320"/>
                  </a:cubicBezTo>
                  <a:cubicBezTo>
                    <a:pt x="115570" y="2564130"/>
                    <a:pt x="140970" y="2583180"/>
                    <a:pt x="148590" y="2600960"/>
                  </a:cubicBezTo>
                  <a:cubicBezTo>
                    <a:pt x="156210" y="2618740"/>
                    <a:pt x="153670" y="2650490"/>
                    <a:pt x="143510" y="2667000"/>
                  </a:cubicBezTo>
                  <a:cubicBezTo>
                    <a:pt x="133350" y="2683510"/>
                    <a:pt x="105410" y="2697480"/>
                    <a:pt x="87630" y="2700020"/>
                  </a:cubicBezTo>
                  <a:cubicBezTo>
                    <a:pt x="72390" y="2701290"/>
                    <a:pt x="55880" y="2696210"/>
                    <a:pt x="44450" y="2687320"/>
                  </a:cubicBezTo>
                  <a:cubicBezTo>
                    <a:pt x="30480" y="2675890"/>
                    <a:pt x="20320" y="2658110"/>
                    <a:pt x="13970" y="2628900"/>
                  </a:cubicBezTo>
                  <a:cubicBezTo>
                    <a:pt x="0" y="2556510"/>
                    <a:pt x="30480" y="2387600"/>
                    <a:pt x="46990" y="2228850"/>
                  </a:cubicBezTo>
                  <a:cubicBezTo>
                    <a:pt x="71120" y="1993900"/>
                    <a:pt x="135890" y="1586230"/>
                    <a:pt x="154940" y="1358900"/>
                  </a:cubicBezTo>
                  <a:cubicBezTo>
                    <a:pt x="167640" y="1212850"/>
                    <a:pt x="168910" y="1145540"/>
                    <a:pt x="171450" y="998220"/>
                  </a:cubicBezTo>
                  <a:cubicBezTo>
                    <a:pt x="176530" y="759460"/>
                    <a:pt x="146050" y="179070"/>
                    <a:pt x="166370" y="68580"/>
                  </a:cubicBezTo>
                  <a:cubicBezTo>
                    <a:pt x="171450" y="43180"/>
                    <a:pt x="172720" y="34290"/>
                    <a:pt x="182880" y="24130"/>
                  </a:cubicBezTo>
                  <a:cubicBezTo>
                    <a:pt x="195580" y="11430"/>
                    <a:pt x="223520" y="0"/>
                    <a:pt x="241300" y="1270"/>
                  </a:cubicBezTo>
                  <a:cubicBezTo>
                    <a:pt x="256540" y="2540"/>
                    <a:pt x="274320" y="12700"/>
                    <a:pt x="284480" y="24130"/>
                  </a:cubicBezTo>
                  <a:cubicBezTo>
                    <a:pt x="293370" y="34290"/>
                    <a:pt x="300990" y="68580"/>
                    <a:pt x="300990" y="68580"/>
                  </a:cubicBezTo>
                </a:path>
              </a:pathLst>
            </a:custGeom>
            <a:solidFill>
              <a:srgbClr val="E7191F"/>
            </a:solidFill>
            <a:ln cap="sq">
              <a:noFill/>
              <a:prstDash val="solid"/>
              <a:miter/>
            </a:ln>
          </p:spPr>
        </p:sp>
      </p:grpSp>
      <p:grpSp>
        <p:nvGrpSpPr>
          <p:cNvPr name="Group 15" id="15"/>
          <p:cNvGrpSpPr/>
          <p:nvPr/>
        </p:nvGrpSpPr>
        <p:grpSpPr>
          <a:xfrm rot="0">
            <a:off x="12873038" y="3770947"/>
            <a:ext cx="1433512" cy="2352675"/>
            <a:chOff x="0" y="0"/>
            <a:chExt cx="1911350" cy="3136900"/>
          </a:xfrm>
        </p:grpSpPr>
        <p:sp>
          <p:nvSpPr>
            <p:cNvPr name="Freeform 16" id="16"/>
            <p:cNvSpPr/>
            <p:nvPr/>
          </p:nvSpPr>
          <p:spPr>
            <a:xfrm flipH="false" flipV="false" rot="0">
              <a:off x="49530" y="44450"/>
              <a:ext cx="1816100" cy="3042920"/>
            </a:xfrm>
            <a:custGeom>
              <a:avLst/>
              <a:gdLst/>
              <a:ahLst/>
              <a:cxnLst/>
              <a:rect r="r" b="b" t="t" l="l"/>
              <a:pathLst>
                <a:path h="3042920" w="1816100">
                  <a:moveTo>
                    <a:pt x="45720" y="118110"/>
                  </a:moveTo>
                  <a:cubicBezTo>
                    <a:pt x="292100" y="36830"/>
                    <a:pt x="332740" y="25400"/>
                    <a:pt x="403860" y="17780"/>
                  </a:cubicBezTo>
                  <a:cubicBezTo>
                    <a:pt x="525780" y="3810"/>
                    <a:pt x="797560" y="0"/>
                    <a:pt x="904240" y="6350"/>
                  </a:cubicBezTo>
                  <a:cubicBezTo>
                    <a:pt x="955040" y="10160"/>
                    <a:pt x="972820" y="13970"/>
                    <a:pt x="1014730" y="22860"/>
                  </a:cubicBezTo>
                  <a:cubicBezTo>
                    <a:pt x="1071880" y="36830"/>
                    <a:pt x="1149350" y="59690"/>
                    <a:pt x="1210310" y="83820"/>
                  </a:cubicBezTo>
                  <a:cubicBezTo>
                    <a:pt x="1268730" y="106680"/>
                    <a:pt x="1327150" y="132080"/>
                    <a:pt x="1375410" y="163830"/>
                  </a:cubicBezTo>
                  <a:cubicBezTo>
                    <a:pt x="1419860" y="191770"/>
                    <a:pt x="1459230" y="224790"/>
                    <a:pt x="1490980" y="262890"/>
                  </a:cubicBezTo>
                  <a:cubicBezTo>
                    <a:pt x="1521460" y="300990"/>
                    <a:pt x="1544320" y="339090"/>
                    <a:pt x="1563370" y="388620"/>
                  </a:cubicBezTo>
                  <a:cubicBezTo>
                    <a:pt x="1587500" y="452120"/>
                    <a:pt x="1602740" y="560070"/>
                    <a:pt x="1609090" y="617220"/>
                  </a:cubicBezTo>
                  <a:cubicBezTo>
                    <a:pt x="1612900" y="650240"/>
                    <a:pt x="1614170" y="670560"/>
                    <a:pt x="1611630" y="697230"/>
                  </a:cubicBezTo>
                  <a:cubicBezTo>
                    <a:pt x="1610360" y="726440"/>
                    <a:pt x="1605280" y="753110"/>
                    <a:pt x="1596390" y="786130"/>
                  </a:cubicBezTo>
                  <a:cubicBezTo>
                    <a:pt x="1583690" y="831850"/>
                    <a:pt x="1565910" y="886460"/>
                    <a:pt x="1535430" y="947420"/>
                  </a:cubicBezTo>
                  <a:cubicBezTo>
                    <a:pt x="1488440" y="1038860"/>
                    <a:pt x="1399540" y="1176020"/>
                    <a:pt x="1329690" y="1271270"/>
                  </a:cubicBezTo>
                  <a:cubicBezTo>
                    <a:pt x="1267460" y="1356360"/>
                    <a:pt x="1176020" y="1502410"/>
                    <a:pt x="1139190" y="1497330"/>
                  </a:cubicBezTo>
                  <a:cubicBezTo>
                    <a:pt x="1118870" y="1494790"/>
                    <a:pt x="1093470" y="1432560"/>
                    <a:pt x="1102360" y="1418590"/>
                  </a:cubicBezTo>
                  <a:cubicBezTo>
                    <a:pt x="1112520" y="1402080"/>
                    <a:pt x="1174750" y="1410970"/>
                    <a:pt x="1212850" y="1414780"/>
                  </a:cubicBezTo>
                  <a:cubicBezTo>
                    <a:pt x="1254760" y="1417320"/>
                    <a:pt x="1295400" y="1427480"/>
                    <a:pt x="1342390" y="1438910"/>
                  </a:cubicBezTo>
                  <a:cubicBezTo>
                    <a:pt x="1402080" y="1455420"/>
                    <a:pt x="1485900" y="1480820"/>
                    <a:pt x="1540510" y="1504950"/>
                  </a:cubicBezTo>
                  <a:cubicBezTo>
                    <a:pt x="1581150" y="1522730"/>
                    <a:pt x="1611630" y="1539240"/>
                    <a:pt x="1643380" y="1562100"/>
                  </a:cubicBezTo>
                  <a:cubicBezTo>
                    <a:pt x="1673860" y="1583690"/>
                    <a:pt x="1704340" y="1610360"/>
                    <a:pt x="1727200" y="1639570"/>
                  </a:cubicBezTo>
                  <a:cubicBezTo>
                    <a:pt x="1747520" y="1664970"/>
                    <a:pt x="1764030" y="1692910"/>
                    <a:pt x="1776730" y="1724660"/>
                  </a:cubicBezTo>
                  <a:cubicBezTo>
                    <a:pt x="1790700" y="1761490"/>
                    <a:pt x="1798320" y="1800860"/>
                    <a:pt x="1804670" y="1849120"/>
                  </a:cubicBezTo>
                  <a:cubicBezTo>
                    <a:pt x="1812290" y="1911350"/>
                    <a:pt x="1816100" y="2005330"/>
                    <a:pt x="1809750" y="2068830"/>
                  </a:cubicBezTo>
                  <a:cubicBezTo>
                    <a:pt x="1804670" y="2120900"/>
                    <a:pt x="1793240" y="2161540"/>
                    <a:pt x="1779270" y="2205990"/>
                  </a:cubicBezTo>
                  <a:cubicBezTo>
                    <a:pt x="1765300" y="2249170"/>
                    <a:pt x="1750060" y="2283460"/>
                    <a:pt x="1725930" y="2331720"/>
                  </a:cubicBezTo>
                  <a:cubicBezTo>
                    <a:pt x="1691640" y="2400300"/>
                    <a:pt x="1630680" y="2506980"/>
                    <a:pt x="1582420" y="2571750"/>
                  </a:cubicBezTo>
                  <a:cubicBezTo>
                    <a:pt x="1543050" y="2623820"/>
                    <a:pt x="1512570" y="2659380"/>
                    <a:pt x="1463040" y="2701290"/>
                  </a:cubicBezTo>
                  <a:cubicBezTo>
                    <a:pt x="1400810" y="2754630"/>
                    <a:pt x="1289050" y="2825750"/>
                    <a:pt x="1225550" y="2860040"/>
                  </a:cubicBezTo>
                  <a:cubicBezTo>
                    <a:pt x="1187450" y="2880360"/>
                    <a:pt x="1172210" y="2884170"/>
                    <a:pt x="1129030" y="2900680"/>
                  </a:cubicBezTo>
                  <a:cubicBezTo>
                    <a:pt x="1040130" y="2933700"/>
                    <a:pt x="803910" y="3040380"/>
                    <a:pt x="723900" y="3041650"/>
                  </a:cubicBezTo>
                  <a:cubicBezTo>
                    <a:pt x="692150" y="3041650"/>
                    <a:pt x="670560" y="3034030"/>
                    <a:pt x="655320" y="3018790"/>
                  </a:cubicBezTo>
                  <a:cubicBezTo>
                    <a:pt x="640080" y="3003550"/>
                    <a:pt x="631190" y="2969260"/>
                    <a:pt x="636270" y="2948940"/>
                  </a:cubicBezTo>
                  <a:cubicBezTo>
                    <a:pt x="640080" y="2927350"/>
                    <a:pt x="662940" y="2900680"/>
                    <a:pt x="681990" y="2893060"/>
                  </a:cubicBezTo>
                  <a:cubicBezTo>
                    <a:pt x="702310" y="2884170"/>
                    <a:pt x="736600" y="2887980"/>
                    <a:pt x="754380" y="2900680"/>
                  </a:cubicBezTo>
                  <a:cubicBezTo>
                    <a:pt x="772160" y="2912110"/>
                    <a:pt x="787400" y="2943860"/>
                    <a:pt x="788670" y="2964180"/>
                  </a:cubicBezTo>
                  <a:cubicBezTo>
                    <a:pt x="791210" y="2980690"/>
                    <a:pt x="783590" y="2998470"/>
                    <a:pt x="773430" y="3011170"/>
                  </a:cubicBezTo>
                  <a:cubicBezTo>
                    <a:pt x="764540" y="3023870"/>
                    <a:pt x="749300" y="3036570"/>
                    <a:pt x="732790" y="3039110"/>
                  </a:cubicBezTo>
                  <a:cubicBezTo>
                    <a:pt x="712470" y="3042920"/>
                    <a:pt x="678180" y="3037840"/>
                    <a:pt x="661670" y="3023870"/>
                  </a:cubicBezTo>
                  <a:cubicBezTo>
                    <a:pt x="645160" y="3009900"/>
                    <a:pt x="632460" y="2978150"/>
                    <a:pt x="633730" y="2956560"/>
                  </a:cubicBezTo>
                  <a:cubicBezTo>
                    <a:pt x="636270" y="2934970"/>
                    <a:pt x="648970" y="2917190"/>
                    <a:pt x="674370" y="2896870"/>
                  </a:cubicBezTo>
                  <a:cubicBezTo>
                    <a:pt x="744220" y="2843530"/>
                    <a:pt x="1022350" y="2791460"/>
                    <a:pt x="1144270" y="2730500"/>
                  </a:cubicBezTo>
                  <a:cubicBezTo>
                    <a:pt x="1230630" y="2687320"/>
                    <a:pt x="1295400" y="2640330"/>
                    <a:pt x="1350010" y="2592070"/>
                  </a:cubicBezTo>
                  <a:cubicBezTo>
                    <a:pt x="1391920" y="2555240"/>
                    <a:pt x="1422400" y="2518410"/>
                    <a:pt x="1451610" y="2479040"/>
                  </a:cubicBezTo>
                  <a:cubicBezTo>
                    <a:pt x="1479550" y="2443480"/>
                    <a:pt x="1498600" y="2410460"/>
                    <a:pt x="1522730" y="2366010"/>
                  </a:cubicBezTo>
                  <a:cubicBezTo>
                    <a:pt x="1555750" y="2306320"/>
                    <a:pt x="1604010" y="2207260"/>
                    <a:pt x="1624330" y="2152650"/>
                  </a:cubicBezTo>
                  <a:cubicBezTo>
                    <a:pt x="1635760" y="2119630"/>
                    <a:pt x="1642110" y="2103120"/>
                    <a:pt x="1645920" y="2070100"/>
                  </a:cubicBezTo>
                  <a:cubicBezTo>
                    <a:pt x="1652270" y="2018030"/>
                    <a:pt x="1647190" y="1921510"/>
                    <a:pt x="1642110" y="1870710"/>
                  </a:cubicBezTo>
                  <a:cubicBezTo>
                    <a:pt x="1639570" y="1838960"/>
                    <a:pt x="1637030" y="1817370"/>
                    <a:pt x="1628140" y="1791970"/>
                  </a:cubicBezTo>
                  <a:cubicBezTo>
                    <a:pt x="1617980" y="1767840"/>
                    <a:pt x="1607820" y="1743710"/>
                    <a:pt x="1584960" y="1720850"/>
                  </a:cubicBezTo>
                  <a:cubicBezTo>
                    <a:pt x="1551940" y="1689100"/>
                    <a:pt x="1480820" y="1654810"/>
                    <a:pt x="1432560" y="1634490"/>
                  </a:cubicBezTo>
                  <a:cubicBezTo>
                    <a:pt x="1390650" y="1616710"/>
                    <a:pt x="1358900" y="1607820"/>
                    <a:pt x="1311910" y="1597660"/>
                  </a:cubicBezTo>
                  <a:cubicBezTo>
                    <a:pt x="1249680" y="1584960"/>
                    <a:pt x="1145540" y="1586230"/>
                    <a:pt x="1088390" y="1567180"/>
                  </a:cubicBezTo>
                  <a:cubicBezTo>
                    <a:pt x="1050290" y="1554480"/>
                    <a:pt x="1009650" y="1543050"/>
                    <a:pt x="996950" y="1516380"/>
                  </a:cubicBezTo>
                  <a:cubicBezTo>
                    <a:pt x="982980" y="1485900"/>
                    <a:pt x="1000760" y="1436370"/>
                    <a:pt x="1023620" y="1386840"/>
                  </a:cubicBezTo>
                  <a:cubicBezTo>
                    <a:pt x="1064260" y="1304290"/>
                    <a:pt x="1209040" y="1178560"/>
                    <a:pt x="1273810" y="1087120"/>
                  </a:cubicBezTo>
                  <a:cubicBezTo>
                    <a:pt x="1324610" y="1017270"/>
                    <a:pt x="1363980" y="952500"/>
                    <a:pt x="1393190" y="891540"/>
                  </a:cubicBezTo>
                  <a:cubicBezTo>
                    <a:pt x="1417320" y="843280"/>
                    <a:pt x="1436370" y="800100"/>
                    <a:pt x="1447800" y="755650"/>
                  </a:cubicBezTo>
                  <a:cubicBezTo>
                    <a:pt x="1456690" y="713740"/>
                    <a:pt x="1460500" y="678180"/>
                    <a:pt x="1457960" y="631190"/>
                  </a:cubicBezTo>
                  <a:cubicBezTo>
                    <a:pt x="1454150" y="566420"/>
                    <a:pt x="1435100" y="461010"/>
                    <a:pt x="1409700" y="406400"/>
                  </a:cubicBezTo>
                  <a:cubicBezTo>
                    <a:pt x="1393190" y="369570"/>
                    <a:pt x="1372870" y="347980"/>
                    <a:pt x="1347470" y="322580"/>
                  </a:cubicBezTo>
                  <a:cubicBezTo>
                    <a:pt x="1319530" y="295910"/>
                    <a:pt x="1289050" y="275590"/>
                    <a:pt x="1244600" y="252730"/>
                  </a:cubicBezTo>
                  <a:cubicBezTo>
                    <a:pt x="1181100" y="220980"/>
                    <a:pt x="1055370" y="180340"/>
                    <a:pt x="993140" y="163830"/>
                  </a:cubicBezTo>
                  <a:cubicBezTo>
                    <a:pt x="956310" y="154940"/>
                    <a:pt x="946150" y="152400"/>
                    <a:pt x="904240" y="149860"/>
                  </a:cubicBezTo>
                  <a:cubicBezTo>
                    <a:pt x="808990" y="143510"/>
                    <a:pt x="544830" y="148590"/>
                    <a:pt x="430530" y="161290"/>
                  </a:cubicBezTo>
                  <a:cubicBezTo>
                    <a:pt x="363220" y="168910"/>
                    <a:pt x="328930" y="179070"/>
                    <a:pt x="274320" y="193040"/>
                  </a:cubicBezTo>
                  <a:cubicBezTo>
                    <a:pt x="209550" y="209550"/>
                    <a:pt x="111760" y="262890"/>
                    <a:pt x="68580" y="259080"/>
                  </a:cubicBezTo>
                  <a:cubicBezTo>
                    <a:pt x="46990" y="257810"/>
                    <a:pt x="31750" y="248920"/>
                    <a:pt x="21590" y="236220"/>
                  </a:cubicBezTo>
                  <a:cubicBezTo>
                    <a:pt x="10160" y="224790"/>
                    <a:pt x="2540" y="203200"/>
                    <a:pt x="1270" y="189230"/>
                  </a:cubicBezTo>
                  <a:cubicBezTo>
                    <a:pt x="0" y="176530"/>
                    <a:pt x="2540" y="165100"/>
                    <a:pt x="8890" y="153670"/>
                  </a:cubicBezTo>
                  <a:cubicBezTo>
                    <a:pt x="15240" y="140970"/>
                    <a:pt x="45720" y="118110"/>
                    <a:pt x="45720" y="118110"/>
                  </a:cubicBezTo>
                </a:path>
              </a:pathLst>
            </a:custGeom>
            <a:solidFill>
              <a:srgbClr val="E7191F"/>
            </a:solidFill>
            <a:ln cap="sq">
              <a:noFill/>
              <a:prstDash val="solid"/>
              <a:miter/>
            </a:ln>
          </p:spPr>
        </p:sp>
      </p:grpSp>
      <p:grpSp>
        <p:nvGrpSpPr>
          <p:cNvPr name="Group 17" id="17"/>
          <p:cNvGrpSpPr/>
          <p:nvPr/>
        </p:nvGrpSpPr>
        <p:grpSpPr>
          <a:xfrm rot="0">
            <a:off x="14614207" y="3646170"/>
            <a:ext cx="2013585" cy="2856548"/>
            <a:chOff x="0" y="0"/>
            <a:chExt cx="2684780" cy="3808730"/>
          </a:xfrm>
        </p:grpSpPr>
        <p:sp>
          <p:nvSpPr>
            <p:cNvPr name="Freeform 18" id="18"/>
            <p:cNvSpPr/>
            <p:nvPr/>
          </p:nvSpPr>
          <p:spPr>
            <a:xfrm flipH="false" flipV="false" rot="0">
              <a:off x="50800" y="44450"/>
              <a:ext cx="2590800" cy="3718560"/>
            </a:xfrm>
            <a:custGeom>
              <a:avLst/>
              <a:gdLst/>
              <a:ahLst/>
              <a:cxnLst/>
              <a:rect r="r" b="b" t="t" l="l"/>
              <a:pathLst>
                <a:path h="3718560" w="2590800">
                  <a:moveTo>
                    <a:pt x="0" y="3630930"/>
                  </a:moveTo>
                  <a:cubicBezTo>
                    <a:pt x="146050" y="3128010"/>
                    <a:pt x="210820" y="2973070"/>
                    <a:pt x="266700" y="2804160"/>
                  </a:cubicBezTo>
                  <a:cubicBezTo>
                    <a:pt x="330200" y="2613660"/>
                    <a:pt x="391160" y="2382520"/>
                    <a:pt x="458470" y="2189480"/>
                  </a:cubicBezTo>
                  <a:cubicBezTo>
                    <a:pt x="519430" y="2011680"/>
                    <a:pt x="595630" y="1822450"/>
                    <a:pt x="650240" y="1685290"/>
                  </a:cubicBezTo>
                  <a:cubicBezTo>
                    <a:pt x="689610" y="1590040"/>
                    <a:pt x="702310" y="1554480"/>
                    <a:pt x="753110" y="1443990"/>
                  </a:cubicBezTo>
                  <a:cubicBezTo>
                    <a:pt x="871220" y="1186180"/>
                    <a:pt x="1291590" y="344170"/>
                    <a:pt x="1377950" y="179070"/>
                  </a:cubicBezTo>
                  <a:cubicBezTo>
                    <a:pt x="1398270" y="138430"/>
                    <a:pt x="1399540" y="129540"/>
                    <a:pt x="1418590" y="104140"/>
                  </a:cubicBezTo>
                  <a:cubicBezTo>
                    <a:pt x="1440180" y="72390"/>
                    <a:pt x="1471930" y="13970"/>
                    <a:pt x="1507490" y="6350"/>
                  </a:cubicBezTo>
                  <a:cubicBezTo>
                    <a:pt x="1541780" y="0"/>
                    <a:pt x="1595120" y="38100"/>
                    <a:pt x="1628140" y="64770"/>
                  </a:cubicBezTo>
                  <a:cubicBezTo>
                    <a:pt x="1657350" y="88900"/>
                    <a:pt x="1675130" y="116840"/>
                    <a:pt x="1699260" y="153670"/>
                  </a:cubicBezTo>
                  <a:cubicBezTo>
                    <a:pt x="1733550" y="207010"/>
                    <a:pt x="1774190" y="285750"/>
                    <a:pt x="1804670" y="356870"/>
                  </a:cubicBezTo>
                  <a:cubicBezTo>
                    <a:pt x="1835150" y="427990"/>
                    <a:pt x="1846580" y="467360"/>
                    <a:pt x="1879600" y="580390"/>
                  </a:cubicBezTo>
                  <a:cubicBezTo>
                    <a:pt x="1979930" y="918210"/>
                    <a:pt x="2268220" y="2166620"/>
                    <a:pt x="2397760" y="2616200"/>
                  </a:cubicBezTo>
                  <a:cubicBezTo>
                    <a:pt x="2462530" y="2842260"/>
                    <a:pt x="2533650" y="3016250"/>
                    <a:pt x="2560320" y="3120390"/>
                  </a:cubicBezTo>
                  <a:cubicBezTo>
                    <a:pt x="2571750" y="3164840"/>
                    <a:pt x="2576830" y="3181350"/>
                    <a:pt x="2580640" y="3218180"/>
                  </a:cubicBezTo>
                  <a:cubicBezTo>
                    <a:pt x="2584450" y="3262630"/>
                    <a:pt x="2590800" y="3338830"/>
                    <a:pt x="2575560" y="3369310"/>
                  </a:cubicBezTo>
                  <a:cubicBezTo>
                    <a:pt x="2566670" y="3388360"/>
                    <a:pt x="2550160" y="3398520"/>
                    <a:pt x="2536190" y="3404870"/>
                  </a:cubicBezTo>
                  <a:cubicBezTo>
                    <a:pt x="2524760" y="3409950"/>
                    <a:pt x="2512060" y="3411220"/>
                    <a:pt x="2500630" y="3409950"/>
                  </a:cubicBezTo>
                  <a:cubicBezTo>
                    <a:pt x="2485390" y="3406140"/>
                    <a:pt x="2463800" y="3395980"/>
                    <a:pt x="2452370" y="3384550"/>
                  </a:cubicBezTo>
                  <a:cubicBezTo>
                    <a:pt x="2443480" y="3375660"/>
                    <a:pt x="2442210" y="3369310"/>
                    <a:pt x="2435860" y="3352800"/>
                  </a:cubicBezTo>
                  <a:cubicBezTo>
                    <a:pt x="2421890" y="3313430"/>
                    <a:pt x="2396490" y="3183890"/>
                    <a:pt x="2392680" y="3136900"/>
                  </a:cubicBezTo>
                  <a:cubicBezTo>
                    <a:pt x="2391410" y="3114040"/>
                    <a:pt x="2391410" y="3101340"/>
                    <a:pt x="2396490" y="3087370"/>
                  </a:cubicBezTo>
                  <a:cubicBezTo>
                    <a:pt x="2402840" y="3073400"/>
                    <a:pt x="2416810" y="3058160"/>
                    <a:pt x="2429510" y="3050540"/>
                  </a:cubicBezTo>
                  <a:cubicBezTo>
                    <a:pt x="2443480" y="3042920"/>
                    <a:pt x="2462530" y="3039110"/>
                    <a:pt x="2479040" y="3040380"/>
                  </a:cubicBezTo>
                  <a:cubicBezTo>
                    <a:pt x="2494280" y="3042920"/>
                    <a:pt x="2512060" y="3050540"/>
                    <a:pt x="2523490" y="3061970"/>
                  </a:cubicBezTo>
                  <a:cubicBezTo>
                    <a:pt x="2536190" y="3077210"/>
                    <a:pt x="2548890" y="3110230"/>
                    <a:pt x="2545080" y="3131820"/>
                  </a:cubicBezTo>
                  <a:cubicBezTo>
                    <a:pt x="2540000" y="3153410"/>
                    <a:pt x="2517140" y="3178810"/>
                    <a:pt x="2499360" y="3188970"/>
                  </a:cubicBezTo>
                  <a:cubicBezTo>
                    <a:pt x="2484120" y="3196590"/>
                    <a:pt x="2465070" y="3196590"/>
                    <a:pt x="2449830" y="3192780"/>
                  </a:cubicBezTo>
                  <a:cubicBezTo>
                    <a:pt x="2434590" y="3188970"/>
                    <a:pt x="2418080" y="3180080"/>
                    <a:pt x="2407920" y="3166110"/>
                  </a:cubicBezTo>
                  <a:cubicBezTo>
                    <a:pt x="2396490" y="3149600"/>
                    <a:pt x="2390140" y="3115310"/>
                    <a:pt x="2393950" y="3094990"/>
                  </a:cubicBezTo>
                  <a:cubicBezTo>
                    <a:pt x="2397760" y="3078480"/>
                    <a:pt x="2410460" y="3064510"/>
                    <a:pt x="2423160" y="3054350"/>
                  </a:cubicBezTo>
                  <a:cubicBezTo>
                    <a:pt x="2435860" y="3045460"/>
                    <a:pt x="2454910" y="3039110"/>
                    <a:pt x="2470150" y="3040380"/>
                  </a:cubicBezTo>
                  <a:cubicBezTo>
                    <a:pt x="2485390" y="3040380"/>
                    <a:pt x="2504440" y="3046730"/>
                    <a:pt x="2517140" y="3056890"/>
                  </a:cubicBezTo>
                  <a:cubicBezTo>
                    <a:pt x="2528570" y="3067050"/>
                    <a:pt x="2534920" y="3079750"/>
                    <a:pt x="2543810" y="3098800"/>
                  </a:cubicBezTo>
                  <a:cubicBezTo>
                    <a:pt x="2556510" y="3130550"/>
                    <a:pt x="2570480" y="3190240"/>
                    <a:pt x="2576830" y="3233420"/>
                  </a:cubicBezTo>
                  <a:cubicBezTo>
                    <a:pt x="2581910" y="3274060"/>
                    <a:pt x="2590800" y="3323590"/>
                    <a:pt x="2581910" y="3352800"/>
                  </a:cubicBezTo>
                  <a:cubicBezTo>
                    <a:pt x="2576830" y="3371850"/>
                    <a:pt x="2564130" y="3387090"/>
                    <a:pt x="2551430" y="3395980"/>
                  </a:cubicBezTo>
                  <a:cubicBezTo>
                    <a:pt x="2541270" y="3404870"/>
                    <a:pt x="2531110" y="3408680"/>
                    <a:pt x="2518410" y="3409950"/>
                  </a:cubicBezTo>
                  <a:cubicBezTo>
                    <a:pt x="2503170" y="3409950"/>
                    <a:pt x="2480310" y="3406140"/>
                    <a:pt x="2466340" y="3397250"/>
                  </a:cubicBezTo>
                  <a:cubicBezTo>
                    <a:pt x="2452370" y="3387090"/>
                    <a:pt x="2442210" y="3373120"/>
                    <a:pt x="2435860" y="3352800"/>
                  </a:cubicBezTo>
                  <a:cubicBezTo>
                    <a:pt x="2425700" y="3315970"/>
                    <a:pt x="2451100" y="3252470"/>
                    <a:pt x="2442210" y="3181350"/>
                  </a:cubicBezTo>
                  <a:cubicBezTo>
                    <a:pt x="2425700" y="3050540"/>
                    <a:pt x="2349500" y="2871470"/>
                    <a:pt x="2286000" y="2645410"/>
                  </a:cubicBezTo>
                  <a:cubicBezTo>
                    <a:pt x="2180590" y="2259330"/>
                    <a:pt x="1976120" y="1430020"/>
                    <a:pt x="1874520" y="1069340"/>
                  </a:cubicBezTo>
                  <a:cubicBezTo>
                    <a:pt x="1821180" y="878840"/>
                    <a:pt x="1783080" y="751840"/>
                    <a:pt x="1743710" y="635000"/>
                  </a:cubicBezTo>
                  <a:cubicBezTo>
                    <a:pt x="1715770" y="552450"/>
                    <a:pt x="1695450" y="492760"/>
                    <a:pt x="1666240" y="426720"/>
                  </a:cubicBezTo>
                  <a:cubicBezTo>
                    <a:pt x="1637030" y="361950"/>
                    <a:pt x="1583690" y="292100"/>
                    <a:pt x="1567180" y="238760"/>
                  </a:cubicBezTo>
                  <a:cubicBezTo>
                    <a:pt x="1557020" y="204470"/>
                    <a:pt x="1572260" y="148590"/>
                    <a:pt x="1558290" y="146050"/>
                  </a:cubicBezTo>
                  <a:cubicBezTo>
                    <a:pt x="1512570" y="135890"/>
                    <a:pt x="1201420" y="793750"/>
                    <a:pt x="1060450" y="1078230"/>
                  </a:cubicBezTo>
                  <a:cubicBezTo>
                    <a:pt x="943610" y="1313180"/>
                    <a:pt x="845820" y="1526540"/>
                    <a:pt x="759460" y="1729740"/>
                  </a:cubicBezTo>
                  <a:cubicBezTo>
                    <a:pt x="687070" y="1905000"/>
                    <a:pt x="645160" y="2015490"/>
                    <a:pt x="572770" y="2225040"/>
                  </a:cubicBezTo>
                  <a:cubicBezTo>
                    <a:pt x="452120" y="2580640"/>
                    <a:pt x="213360" y="3549650"/>
                    <a:pt x="133350" y="3677920"/>
                  </a:cubicBezTo>
                  <a:cubicBezTo>
                    <a:pt x="118110" y="3700780"/>
                    <a:pt x="110490" y="3705860"/>
                    <a:pt x="96520" y="3712210"/>
                  </a:cubicBezTo>
                  <a:cubicBezTo>
                    <a:pt x="81280" y="3718560"/>
                    <a:pt x="60960" y="3718560"/>
                    <a:pt x="45720" y="3713480"/>
                  </a:cubicBezTo>
                  <a:cubicBezTo>
                    <a:pt x="30480" y="3708400"/>
                    <a:pt x="15240" y="3694430"/>
                    <a:pt x="7620" y="3680460"/>
                  </a:cubicBezTo>
                  <a:cubicBezTo>
                    <a:pt x="0" y="3666490"/>
                    <a:pt x="0" y="3630930"/>
                    <a:pt x="0" y="3630930"/>
                  </a:cubicBezTo>
                </a:path>
              </a:pathLst>
            </a:custGeom>
            <a:solidFill>
              <a:srgbClr val="E7191F"/>
            </a:solidFill>
            <a:ln cap="sq">
              <a:noFill/>
              <a:prstDash val="solid"/>
              <a:miter/>
            </a:ln>
          </p:spPr>
        </p:sp>
      </p:grpSp>
      <p:grpSp>
        <p:nvGrpSpPr>
          <p:cNvPr name="Group 19" id="19"/>
          <p:cNvGrpSpPr/>
          <p:nvPr/>
        </p:nvGrpSpPr>
        <p:grpSpPr>
          <a:xfrm rot="0">
            <a:off x="15231427" y="4881562"/>
            <a:ext cx="1016318" cy="227647"/>
            <a:chOff x="0" y="0"/>
            <a:chExt cx="1355090" cy="303530"/>
          </a:xfrm>
        </p:grpSpPr>
        <p:sp>
          <p:nvSpPr>
            <p:cNvPr name="Freeform 20" id="20"/>
            <p:cNvSpPr/>
            <p:nvPr/>
          </p:nvSpPr>
          <p:spPr>
            <a:xfrm flipH="false" flipV="false" rot="0">
              <a:off x="44450" y="26670"/>
              <a:ext cx="1259840" cy="227330"/>
            </a:xfrm>
            <a:custGeom>
              <a:avLst/>
              <a:gdLst/>
              <a:ahLst/>
              <a:cxnLst/>
              <a:rect r="r" b="b" t="t" l="l"/>
              <a:pathLst>
                <a:path h="227330" w="1259840">
                  <a:moveTo>
                    <a:pt x="80010" y="67310"/>
                  </a:moveTo>
                  <a:cubicBezTo>
                    <a:pt x="793750" y="16510"/>
                    <a:pt x="1082040" y="0"/>
                    <a:pt x="1177290" y="24130"/>
                  </a:cubicBezTo>
                  <a:cubicBezTo>
                    <a:pt x="1212850" y="33020"/>
                    <a:pt x="1231900" y="43180"/>
                    <a:pt x="1244600" y="59690"/>
                  </a:cubicBezTo>
                  <a:cubicBezTo>
                    <a:pt x="1256030" y="73660"/>
                    <a:pt x="1259840" y="93980"/>
                    <a:pt x="1258570" y="110490"/>
                  </a:cubicBezTo>
                  <a:cubicBezTo>
                    <a:pt x="1258570" y="127000"/>
                    <a:pt x="1252220" y="146050"/>
                    <a:pt x="1239520" y="158750"/>
                  </a:cubicBezTo>
                  <a:cubicBezTo>
                    <a:pt x="1224280" y="173990"/>
                    <a:pt x="1191260" y="189230"/>
                    <a:pt x="1168400" y="186690"/>
                  </a:cubicBezTo>
                  <a:cubicBezTo>
                    <a:pt x="1145540" y="184150"/>
                    <a:pt x="1116330" y="163830"/>
                    <a:pt x="1104900" y="143510"/>
                  </a:cubicBezTo>
                  <a:cubicBezTo>
                    <a:pt x="1094740" y="124460"/>
                    <a:pt x="1094740" y="87630"/>
                    <a:pt x="1104900" y="67310"/>
                  </a:cubicBezTo>
                  <a:cubicBezTo>
                    <a:pt x="1116330" y="46990"/>
                    <a:pt x="1148080" y="27940"/>
                    <a:pt x="1168400" y="24130"/>
                  </a:cubicBezTo>
                  <a:cubicBezTo>
                    <a:pt x="1186180" y="21590"/>
                    <a:pt x="1205230" y="26670"/>
                    <a:pt x="1219200" y="35560"/>
                  </a:cubicBezTo>
                  <a:cubicBezTo>
                    <a:pt x="1233170" y="44450"/>
                    <a:pt x="1248410" y="58420"/>
                    <a:pt x="1253490" y="74930"/>
                  </a:cubicBezTo>
                  <a:cubicBezTo>
                    <a:pt x="1259840" y="95250"/>
                    <a:pt x="1257300" y="133350"/>
                    <a:pt x="1244600" y="151130"/>
                  </a:cubicBezTo>
                  <a:cubicBezTo>
                    <a:pt x="1231900" y="170180"/>
                    <a:pt x="1212850" y="179070"/>
                    <a:pt x="1177290" y="187960"/>
                  </a:cubicBezTo>
                  <a:cubicBezTo>
                    <a:pt x="1082040" y="210820"/>
                    <a:pt x="792480" y="182880"/>
                    <a:pt x="612140" y="189230"/>
                  </a:cubicBezTo>
                  <a:cubicBezTo>
                    <a:pt x="445770" y="196850"/>
                    <a:pt x="231140" y="226060"/>
                    <a:pt x="134620" y="224790"/>
                  </a:cubicBezTo>
                  <a:cubicBezTo>
                    <a:pt x="91440" y="224790"/>
                    <a:pt x="64770" y="227330"/>
                    <a:pt x="43180" y="215900"/>
                  </a:cubicBezTo>
                  <a:cubicBezTo>
                    <a:pt x="25400" y="207010"/>
                    <a:pt x="11430" y="191770"/>
                    <a:pt x="6350" y="173990"/>
                  </a:cubicBezTo>
                  <a:cubicBezTo>
                    <a:pt x="0" y="154940"/>
                    <a:pt x="2540" y="119380"/>
                    <a:pt x="15240" y="101600"/>
                  </a:cubicBezTo>
                  <a:cubicBezTo>
                    <a:pt x="26670" y="83820"/>
                    <a:pt x="80010" y="67310"/>
                    <a:pt x="80010" y="67310"/>
                  </a:cubicBezTo>
                </a:path>
              </a:pathLst>
            </a:custGeom>
            <a:solidFill>
              <a:srgbClr val="E7191F"/>
            </a:solidFill>
            <a:ln cap="sq">
              <a:noFill/>
              <a:prstDash val="solid"/>
              <a:miter/>
            </a:ln>
          </p:spPr>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866" y="4312582"/>
            <a:ext cx="7856167" cy="4430159"/>
          </a:xfrm>
          <a:custGeom>
            <a:avLst/>
            <a:gdLst/>
            <a:ahLst/>
            <a:cxnLst/>
            <a:rect r="r" b="b" t="t" l="l"/>
            <a:pathLst>
              <a:path h="4430159" w="7856167">
                <a:moveTo>
                  <a:pt x="0" y="0"/>
                </a:moveTo>
                <a:lnTo>
                  <a:pt x="7856167" y="0"/>
                </a:lnTo>
                <a:lnTo>
                  <a:pt x="7856167" y="4430159"/>
                </a:lnTo>
                <a:lnTo>
                  <a:pt x="0" y="4430159"/>
                </a:lnTo>
                <a:lnTo>
                  <a:pt x="0" y="0"/>
                </a:lnTo>
                <a:close/>
              </a:path>
            </a:pathLst>
          </a:custGeom>
          <a:blipFill>
            <a:blip r:embed="rId2"/>
            <a:stretch>
              <a:fillRect l="0" t="0" r="0" b="-18222"/>
            </a:stretch>
          </a:blipFill>
        </p:spPr>
      </p:sp>
      <p:sp>
        <p:nvSpPr>
          <p:cNvPr name="TextBox 3" id="3"/>
          <p:cNvSpPr txBox="true"/>
          <p:nvPr/>
        </p:nvSpPr>
        <p:spPr>
          <a:xfrm rot="0">
            <a:off x="1473866" y="2273285"/>
            <a:ext cx="7856167" cy="869188"/>
          </a:xfrm>
          <a:prstGeom prst="rect">
            <a:avLst/>
          </a:prstGeom>
        </p:spPr>
        <p:txBody>
          <a:bodyPr anchor="t" rtlCol="false" tIns="0" lIns="0" bIns="0" rIns="0">
            <a:spAutoFit/>
          </a:bodyPr>
          <a:lstStyle/>
          <a:p>
            <a:pPr algn="l">
              <a:lnSpc>
                <a:spcPts val="6776"/>
              </a:lnSpc>
            </a:pPr>
            <a:r>
              <a:rPr lang="en-US" sz="5600" b="true">
                <a:solidFill>
                  <a:srgbClr val="18072B"/>
                </a:solidFill>
                <a:latin typeface="Roboto Bold"/>
                <a:ea typeface="Roboto Bold"/>
                <a:cs typeface="Roboto Bold"/>
                <a:sym typeface="Roboto Bold"/>
              </a:rPr>
              <a:t>중장기 로드맵</a:t>
            </a:r>
          </a:p>
        </p:txBody>
      </p:sp>
      <p:sp>
        <p:nvSpPr>
          <p:cNvPr name="TextBox 4" id="4"/>
          <p:cNvSpPr txBox="true"/>
          <p:nvPr/>
        </p:nvSpPr>
        <p:spPr>
          <a:xfrm rot="0">
            <a:off x="11213105" y="2374914"/>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심리 치료 플랫폼화</a:t>
            </a:r>
          </a:p>
        </p:txBody>
      </p:sp>
      <p:sp>
        <p:nvSpPr>
          <p:cNvPr name="TextBox 5" id="5"/>
          <p:cNvSpPr txBox="true"/>
          <p:nvPr/>
        </p:nvSpPr>
        <p:spPr>
          <a:xfrm rot="0">
            <a:off x="1473866" y="3289914"/>
            <a:ext cx="7856167" cy="316230"/>
          </a:xfrm>
          <a:prstGeom prst="rect">
            <a:avLst/>
          </a:prstGeom>
        </p:spPr>
        <p:txBody>
          <a:bodyPr anchor="t" rtlCol="false" tIns="0" lIns="0" bIns="0" rIns="0">
            <a:spAutoFit/>
          </a:bodyPr>
          <a:lstStyle/>
          <a:p>
            <a:pPr algn="l">
              <a:lnSpc>
                <a:spcPts val="2519"/>
              </a:lnSpc>
            </a:pPr>
            <a:r>
              <a:rPr lang="en-US" sz="1799">
                <a:solidFill>
                  <a:srgbClr val="18072B"/>
                </a:solidFill>
                <a:latin typeface="Kollektif"/>
                <a:ea typeface="Kollektif"/>
                <a:cs typeface="Kollektif"/>
                <a:sym typeface="Kollektif"/>
              </a:rPr>
              <a:t>본 프로젝트가 성공적으로 투자를 받고, 회사가 성장 한 뒤의 로드맵입니다.</a:t>
            </a:r>
          </a:p>
        </p:txBody>
      </p:sp>
      <p:sp>
        <p:nvSpPr>
          <p:cNvPr name="TextBox 6" id="6"/>
          <p:cNvSpPr txBox="true"/>
          <p:nvPr/>
        </p:nvSpPr>
        <p:spPr>
          <a:xfrm rot="0">
            <a:off x="11213105" y="3126787"/>
            <a:ext cx="5519929" cy="907914"/>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심리 치료 이론을 접목하여</a:t>
            </a:r>
          </a:p>
          <a:p>
            <a:pPr algn="l">
              <a:lnSpc>
                <a:spcPts val="2457"/>
              </a:lnSpc>
            </a:pPr>
            <a:r>
              <a:rPr lang="en-US" sz="1755">
                <a:solidFill>
                  <a:srgbClr val="18072B"/>
                </a:solidFill>
                <a:latin typeface="Kollektif"/>
                <a:ea typeface="Kollektif"/>
                <a:cs typeface="Kollektif"/>
                <a:sym typeface="Kollektif"/>
              </a:rPr>
              <a:t>미술치료, 언어치료 등 다양한 형태의 심리 상담을 적용받을 수 있는 종합 심리 치료 플랫폼화</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039581" y="229233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054342" y="2516448"/>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01</a:t>
            </a:r>
          </a:p>
        </p:txBody>
      </p:sp>
      <p:sp>
        <p:nvSpPr>
          <p:cNvPr name="TextBox 13" id="13"/>
          <p:cNvSpPr txBox="true"/>
          <p:nvPr/>
        </p:nvSpPr>
        <p:spPr>
          <a:xfrm rot="0">
            <a:off x="11227866" y="4666051"/>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자체 제작 트랜스포머 모델 적용</a:t>
            </a:r>
          </a:p>
        </p:txBody>
      </p:sp>
      <p:sp>
        <p:nvSpPr>
          <p:cNvPr name="TextBox 14" id="14"/>
          <p:cNvSpPr txBox="true"/>
          <p:nvPr/>
        </p:nvSpPr>
        <p:spPr>
          <a:xfrm rot="0">
            <a:off x="11227866" y="5417924"/>
            <a:ext cx="5519929" cy="1212714"/>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심리 상담 결과를 기반으로 훈련된 자체 제작 트랜스포머</a:t>
            </a:r>
          </a:p>
          <a:p>
            <a:pPr algn="l">
              <a:lnSpc>
                <a:spcPts val="2457"/>
              </a:lnSpc>
            </a:pPr>
            <a:r>
              <a:rPr lang="en-US" sz="1755">
                <a:solidFill>
                  <a:srgbClr val="18072B"/>
                </a:solidFill>
                <a:latin typeface="Kollektif"/>
                <a:ea typeface="Kollektif"/>
                <a:cs typeface="Kollektif"/>
                <a:sym typeface="Kollektif"/>
              </a:rPr>
              <a:t>모델을 기반으로, 환자의 극단적 행동 가능성 예측 및 환자의</a:t>
            </a:r>
          </a:p>
          <a:p>
            <a:pPr algn="l">
              <a:lnSpc>
                <a:spcPts val="2457"/>
              </a:lnSpc>
            </a:pPr>
            <a:r>
              <a:rPr lang="en-US" sz="1755">
                <a:solidFill>
                  <a:srgbClr val="18072B"/>
                </a:solidFill>
                <a:latin typeface="Kollektif"/>
                <a:ea typeface="Kollektif"/>
                <a:cs typeface="Kollektif"/>
                <a:sym typeface="Kollektif"/>
              </a:rPr>
              <a:t>병세 호전 정도 예측이 가능하도록 앱을 설계 할 예정.</a:t>
            </a:r>
          </a:p>
          <a:p>
            <a:pPr algn="l">
              <a:lnSpc>
                <a:spcPts val="2457"/>
              </a:lnSpc>
            </a:pPr>
          </a:p>
        </p:txBody>
      </p:sp>
      <p:sp>
        <p:nvSpPr>
          <p:cNvPr name="Freeform 15" id="15"/>
          <p:cNvSpPr/>
          <p:nvPr/>
        </p:nvSpPr>
        <p:spPr>
          <a:xfrm flipH="false" flipV="false" rot="0">
            <a:off x="10054342" y="4583471"/>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069102" y="4807584"/>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02</a:t>
            </a:r>
          </a:p>
        </p:txBody>
      </p:sp>
      <p:sp>
        <p:nvSpPr>
          <p:cNvPr name="TextBox 17" id="17"/>
          <p:cNvSpPr txBox="true"/>
          <p:nvPr/>
        </p:nvSpPr>
        <p:spPr>
          <a:xfrm rot="0">
            <a:off x="11242626" y="6957188"/>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OpenAI 의존도 낮추기</a:t>
            </a:r>
          </a:p>
        </p:txBody>
      </p:sp>
      <p:sp>
        <p:nvSpPr>
          <p:cNvPr name="TextBox 18" id="18"/>
          <p:cNvSpPr txBox="true"/>
          <p:nvPr/>
        </p:nvSpPr>
        <p:spPr>
          <a:xfrm rot="0">
            <a:off x="11242626" y="7709061"/>
            <a:ext cx="5519929" cy="2127114"/>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걱정거리 털어놓기 및 챗봇에 사용되는 OpenAI API 대신,</a:t>
            </a:r>
          </a:p>
          <a:p>
            <a:pPr algn="l">
              <a:lnSpc>
                <a:spcPts val="2457"/>
              </a:lnSpc>
            </a:pPr>
            <a:r>
              <a:rPr lang="en-US" sz="1755">
                <a:solidFill>
                  <a:srgbClr val="18072B"/>
                </a:solidFill>
                <a:latin typeface="Kollektif"/>
                <a:ea typeface="Kollektif"/>
                <a:cs typeface="Kollektif"/>
                <a:sym typeface="Kollektif"/>
              </a:rPr>
              <a:t>자체 제작한 LLM*을 적용하여 더 세밀하고 정확한 대응이 가능한 AI 기반 고민 상담 솔루션 제공 예정.</a:t>
            </a:r>
          </a:p>
          <a:p>
            <a:pPr algn="l">
              <a:lnSpc>
                <a:spcPts val="2457"/>
              </a:lnSpc>
            </a:pPr>
          </a:p>
          <a:p>
            <a:pPr algn="l">
              <a:lnSpc>
                <a:spcPts val="2457"/>
              </a:lnSpc>
            </a:pPr>
          </a:p>
          <a:p>
            <a:pPr algn="l">
              <a:lnSpc>
                <a:spcPts val="2457"/>
              </a:lnSpc>
            </a:pPr>
          </a:p>
          <a:p>
            <a:pPr algn="l">
              <a:lnSpc>
                <a:spcPts val="2457"/>
              </a:lnSpc>
            </a:pPr>
            <a:r>
              <a:rPr lang="en-US" sz="1755">
                <a:solidFill>
                  <a:srgbClr val="18072B"/>
                </a:solidFill>
                <a:latin typeface="Kollektif"/>
                <a:ea typeface="Kollektif"/>
                <a:cs typeface="Kollektif"/>
                <a:sym typeface="Kollektif"/>
              </a:rPr>
              <a:t>*LLM: 대규모 언어 모델</a:t>
            </a:r>
          </a:p>
        </p:txBody>
      </p:sp>
      <p:sp>
        <p:nvSpPr>
          <p:cNvPr name="Freeform 19" id="19"/>
          <p:cNvSpPr/>
          <p:nvPr/>
        </p:nvSpPr>
        <p:spPr>
          <a:xfrm flipH="false" flipV="false" rot="0">
            <a:off x="10069102" y="6874608"/>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083862" y="7098721"/>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03</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447555"/>
            <a:ext cx="12612292"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결국 ChatGPT로 일기장 쓰는 프로그램에 지나지 않는가?</a:t>
            </a:r>
          </a:p>
        </p:txBody>
      </p:sp>
      <p:sp>
        <p:nvSpPr>
          <p:cNvPr name="TextBox 4" id="4"/>
          <p:cNvSpPr txBox="true"/>
          <p:nvPr/>
        </p:nvSpPr>
        <p:spPr>
          <a:xfrm rot="0">
            <a:off x="3555475" y="4481905"/>
            <a:ext cx="11177051" cy="31915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이 어플리케이션의 제작 목적은, 정신건강에 대한 진입장벽을 낮추는것이 첫 번째 요소임. 즉, 사람들이 일상생활 속에서도 자신의 정신건강을 체크하고, 스스로의 힘으로 해결하지 못할 수준이라고 판단되면 정신건강의학과를 추천 해 주는 시스템임. 지금은 두드러지게 드러나지 않을 수도 있지만, ASMR, 마음 챙김 위젯, 웨어러블 기기와의 연동을 통한 긴장 상태 알림 등의 부가적인 요소를 구현함을 통해서 기능성을 향상시키고, 기존 정신건강 커뮤니티 대비 낮은 진입장벽을 형성함으로서 주로 경증을 타겟팅하는 어플리케이션으로 진행 해 나갈 예정임.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경증을 타겟팅 한다고 했는데, 경증은 정신과 처방이 필요한가?</a:t>
            </a:r>
          </a:p>
          <a:p>
            <a:pPr algn="ctr">
              <a:lnSpc>
                <a:spcPts val="5740"/>
              </a:lnSpc>
            </a:pPr>
            <a:r>
              <a:rPr lang="en-US" b="true" sz="4100">
                <a:solidFill>
                  <a:srgbClr val="18072B"/>
                </a:solidFill>
                <a:latin typeface="Roboto Bold"/>
                <a:ea typeface="Roboto Bold"/>
                <a:cs typeface="Roboto Bold"/>
                <a:sym typeface="Roboto Bold"/>
              </a:rPr>
              <a:t>만약 불필요하다면 수익 모델의 구성에 문제가 있지 않은가?</a:t>
            </a:r>
          </a:p>
        </p:txBody>
      </p:sp>
      <p:sp>
        <p:nvSpPr>
          <p:cNvPr name="TextBox 4" id="4"/>
          <p:cNvSpPr txBox="true"/>
          <p:nvPr/>
        </p:nvSpPr>
        <p:spPr>
          <a:xfrm rot="0">
            <a:off x="3555475" y="4481905"/>
            <a:ext cx="11177051" cy="31915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정신질환은 개인마다 증상의 정도와 원인이 달라, 치료 방법이 다양하다. 경증의 경우, 심리치료만 받는 것도 충분히 효과적일 수 있다. 그러나, 경증이라고 하더라도 약물치료가 필요한 경우가 있고, 특히 증상이 일상생활에 지장을 주거나 심리치료만으로는 충분한 개선이 이뤄지지 않을 경우에는 약물치료를 고려 해 볼 수 있다.</a:t>
            </a:r>
          </a:p>
          <a:p>
            <a:pPr algn="ctr">
              <a:lnSpc>
                <a:spcPts val="3639"/>
              </a:lnSpc>
            </a:pPr>
            <a:r>
              <a:rPr lang="en-US" sz="2599">
                <a:solidFill>
                  <a:srgbClr val="FFFFFF"/>
                </a:solidFill>
                <a:latin typeface="Kollektif"/>
                <a:ea typeface="Kollektif"/>
                <a:cs typeface="Kollektif"/>
                <a:sym typeface="Kollektif"/>
              </a:rPr>
              <a:t>결국, 가장 적절한 치료 방법을 찾는 것은 결국 “정신과 전문의“ 와의 상담을 통해 결정하는 것이 중요하고, 이 과정에서 프리미엄 병원 수익 구조는 확실한 방문 증가 효율을 기대할 수 있을 것으로 보임.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경증은 지속적인 방문이 기대되는가? 만약 기대되지 않는다면</a:t>
            </a:r>
          </a:p>
          <a:p>
            <a:pPr algn="ctr">
              <a:lnSpc>
                <a:spcPts val="5740"/>
              </a:lnSpc>
            </a:pPr>
            <a:r>
              <a:rPr lang="en-US" b="true" sz="4100">
                <a:solidFill>
                  <a:srgbClr val="18072B"/>
                </a:solidFill>
                <a:latin typeface="Roboto Bold"/>
                <a:ea typeface="Roboto Bold"/>
                <a:cs typeface="Roboto Bold"/>
                <a:sym typeface="Roboto Bold"/>
              </a:rPr>
              <a:t>88,000원의 프리미엄 병원 비용은 너무 비싼 것 아닌가?</a:t>
            </a:r>
          </a:p>
        </p:txBody>
      </p:sp>
      <p:sp>
        <p:nvSpPr>
          <p:cNvPr name="TextBox 4" id="4"/>
          <p:cNvSpPr txBox="true"/>
          <p:nvPr/>
        </p:nvSpPr>
        <p:spPr>
          <a:xfrm rot="0">
            <a:off x="3555475" y="4481905"/>
            <a:ext cx="11177051" cy="31915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88,000원의 비용은 단순히 홍보를 대가로 한 비용이 아니다.</a:t>
            </a:r>
          </a:p>
          <a:p>
            <a:pPr algn="ctr">
              <a:lnSpc>
                <a:spcPts val="3639"/>
              </a:lnSpc>
            </a:pPr>
            <a:r>
              <a:rPr lang="en-US" sz="2599">
                <a:solidFill>
                  <a:srgbClr val="FFFFFF"/>
                </a:solidFill>
                <a:latin typeface="Kollektif"/>
                <a:ea typeface="Kollektif"/>
                <a:cs typeface="Kollektif"/>
                <a:sym typeface="Kollektif"/>
              </a:rPr>
              <a:t>정신과 전문의 및 상담심리사가 이용할 수 있는 환자 관리 프로그램을 제공하고,</a:t>
            </a:r>
          </a:p>
          <a:p>
            <a:pPr algn="ctr">
              <a:lnSpc>
                <a:spcPts val="3639"/>
              </a:lnSpc>
            </a:pPr>
            <a:r>
              <a:rPr lang="en-US" sz="2599">
                <a:solidFill>
                  <a:srgbClr val="FFFFFF"/>
                </a:solidFill>
                <a:latin typeface="Kollektif"/>
                <a:ea typeface="Kollektif"/>
                <a:cs typeface="Kollektif"/>
                <a:sym typeface="Kollektif"/>
              </a:rPr>
              <a:t>이 환자 관리 프로그램에 AI 어시스턴트를 제공하며,</a:t>
            </a:r>
          </a:p>
          <a:p>
            <a:pPr algn="ctr">
              <a:lnSpc>
                <a:spcPts val="3639"/>
              </a:lnSpc>
            </a:pPr>
            <a:r>
              <a:rPr lang="en-US" sz="2599">
                <a:solidFill>
                  <a:srgbClr val="FFFFFF"/>
                </a:solidFill>
                <a:latin typeface="Kollektif"/>
                <a:ea typeface="Kollektif"/>
                <a:cs typeface="Kollektif"/>
                <a:sym typeface="Kollektif"/>
              </a:rPr>
              <a:t>환자와의 약속 및 신규 방문 등을 별도의 전화 응대 없이 전산화 된 시스템으로</a:t>
            </a:r>
          </a:p>
          <a:p>
            <a:pPr algn="ctr">
              <a:lnSpc>
                <a:spcPts val="3639"/>
              </a:lnSpc>
            </a:pPr>
            <a:r>
              <a:rPr lang="en-US" sz="2599">
                <a:solidFill>
                  <a:srgbClr val="FFFFFF"/>
                </a:solidFill>
                <a:latin typeface="Kollektif"/>
                <a:ea typeface="Kollektif"/>
                <a:cs typeface="Kollektif"/>
                <a:sym typeface="Kollektif"/>
              </a:rPr>
              <a:t>구성할 수 있게 되는, 이 전체 기대 효익에 대한 비용이다.</a:t>
            </a:r>
          </a:p>
          <a:p>
            <a:pPr algn="ctr">
              <a:lnSpc>
                <a:spcPts val="3639"/>
              </a:lnSpc>
            </a:pPr>
            <a:r>
              <a:rPr lang="en-US" sz="2599">
                <a:solidFill>
                  <a:srgbClr val="FFFFFF"/>
                </a:solidFill>
                <a:latin typeface="Kollektif"/>
                <a:ea typeface="Kollektif"/>
                <a:cs typeface="Kollektif"/>
                <a:sym typeface="Kollektif"/>
              </a:rPr>
              <a:t>특히, 환자에 대한 기록 데이터를 저장하는 클라우드는 무제한으로 제공되는 만큼</a:t>
            </a:r>
          </a:p>
          <a:p>
            <a:pPr algn="ctr">
              <a:lnSpc>
                <a:spcPts val="3639"/>
              </a:lnSpc>
            </a:pPr>
            <a:r>
              <a:rPr lang="en-US" sz="2599">
                <a:solidFill>
                  <a:srgbClr val="FFFFFF"/>
                </a:solidFill>
                <a:latin typeface="Kollektif"/>
                <a:ea typeface="Kollektif"/>
                <a:cs typeface="Kollektif"/>
                <a:sym typeface="Kollektif"/>
              </a:rPr>
              <a:t>충분히 그 값어치를 한다고 볼 수 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1618751"/>
            <a:ext cx="13395000" cy="21437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그럴 바에 의원 및 상담심리사와의 약속에서 커미션 비용을 떼어가는 것이 낫지 않은가? 그리고 그런 앱이라면 시중에 많지 않은가?</a:t>
            </a:r>
          </a:p>
        </p:txBody>
      </p:sp>
      <p:sp>
        <p:nvSpPr>
          <p:cNvPr name="TextBox 4" id="4"/>
          <p:cNvSpPr txBox="true"/>
          <p:nvPr/>
        </p:nvSpPr>
        <p:spPr>
          <a:xfrm rot="0">
            <a:off x="3555475" y="4481905"/>
            <a:ext cx="11177051" cy="31915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우리의 장기적인 수익 모델이 광고와 의원에서 나오는 이유는, 이 프로그램이 단순히 환자측에만 이득이 되는 프로그램이 아니라 장기적인 개발 관점에서 보았을 때 기존의 의사들이 사용하던 차트 프로그램을 대체할 수 있는 수준의 고수준 소프트웨어에 AI와 예약 관리 기능을 전산화시켜 탑재함으로서, “인공지능으로 간호사를 대체하는 것“이 목표임. 그리고 이를 기반으로, 단순히 정신질환에만 국한된 어플리케이션이 아닌, 특히 실버 연령층을 타겟팅한 종합 병원 예약 시스템으로 제작함으로서 장기적인 회사의 성장을 위한 계획임.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겨우 챗봇 가지고 심리 치료 효과가 기대되는가? </a:t>
            </a:r>
          </a:p>
        </p:txBody>
      </p:sp>
      <p:sp>
        <p:nvSpPr>
          <p:cNvPr name="TextBox 4" id="4"/>
          <p:cNvSpPr txBox="true"/>
          <p:nvPr/>
        </p:nvSpPr>
        <p:spPr>
          <a:xfrm rot="0">
            <a:off x="3555475" y="4481905"/>
            <a:ext cx="11177051" cy="36487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냉정하게 말하자고 해도, 충분한 자금이 뒷받침된다면 가능하다고 본다.</a:t>
            </a:r>
          </a:p>
          <a:p>
            <a:pPr algn="ctr">
              <a:lnSpc>
                <a:spcPts val="3639"/>
              </a:lnSpc>
            </a:pPr>
            <a:r>
              <a:rPr lang="en-US" sz="2599">
                <a:solidFill>
                  <a:srgbClr val="FFFFFF"/>
                </a:solidFill>
                <a:latin typeface="Kollektif"/>
                <a:ea typeface="Kollektif"/>
                <a:cs typeface="Kollektif"/>
                <a:sym typeface="Kollektif"/>
              </a:rPr>
              <a:t>대학병원 및 각종 심리치료센터의 임상 데이터를 구입해, LLM을 트레이닝시키면 인간 상담심리사와 동일한 수준의 답변을 이끌어내는 LLM을 제작할 수 있을 것이다. 실제로, 단 10가지의 예시문만을 가지고 OpenAI API를 통해 Fine-tuning 한 결과, 극단적 선택 위험 징후를 80% 더 잘 감지 해 낼 수 있는 것을 실험*으로 확인하였다. 만약 이러한 예시문이 수백, 수천, 수만건이 존재하고 그에 해당하는 response또한 길어진다면 충분히 인간을 대체할 수 있는 수준에 도달 할 것이라 생각한다.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06452" y="5982269"/>
            <a:ext cx="4557297" cy="1553845"/>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정신건강의학과 및 상담심리사</a:t>
            </a:r>
          </a:p>
          <a:p>
            <a:pPr algn="l">
              <a:lnSpc>
                <a:spcPts val="3079"/>
              </a:lnSpc>
            </a:pPr>
            <a:r>
              <a:rPr lang="en-US" sz="2199">
                <a:solidFill>
                  <a:srgbClr val="18072B"/>
                </a:solidFill>
                <a:latin typeface="Kollektif"/>
                <a:ea typeface="Kollektif"/>
                <a:cs typeface="Kollektif"/>
                <a:sym typeface="Kollektif"/>
              </a:rPr>
              <a:t>큐레이팅 시스템으로</a:t>
            </a:r>
          </a:p>
          <a:p>
            <a:pPr algn="l">
              <a:lnSpc>
                <a:spcPts val="3079"/>
              </a:lnSpc>
            </a:pPr>
            <a:r>
              <a:rPr lang="en-US" sz="2199">
                <a:solidFill>
                  <a:srgbClr val="18072B"/>
                </a:solidFill>
                <a:latin typeface="Kollektif"/>
                <a:ea typeface="Kollektif"/>
                <a:cs typeface="Kollektif"/>
                <a:sym typeface="Kollektif"/>
              </a:rPr>
              <a:t>나의 현재 증상에 가장 잘 맞는 의료인 및 상담심리사 매칭 가능</a:t>
            </a: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63393" y="5982269"/>
            <a:ext cx="4541061" cy="116332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“감기에 걸리면 병원을 가듯, </a:t>
            </a:r>
          </a:p>
          <a:p>
            <a:pPr algn="l">
              <a:lnSpc>
                <a:spcPts val="3079"/>
              </a:lnSpc>
            </a:pPr>
            <a:r>
              <a:rPr lang="en-US" sz="2199">
                <a:solidFill>
                  <a:srgbClr val="18072B"/>
                </a:solidFill>
                <a:latin typeface="Kollektif"/>
                <a:ea typeface="Kollektif"/>
                <a:cs typeface="Kollektif"/>
                <a:sym typeface="Kollektif"/>
              </a:rPr>
              <a:t>마음이 아프면 정신과에 가고 심리상담을 받는 것이다“</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b="true" sz="3499">
                <a:solidFill>
                  <a:srgbClr val="FFFFFF"/>
                </a:solidFill>
                <a:latin typeface="Roboto Bold"/>
                <a:ea typeface="Roboto Bold"/>
                <a:cs typeface="Roboto Bold"/>
                <a:sym typeface="Roboto Bold"/>
              </a:rPr>
              <a:t>인식 개선</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604455" y="4791754"/>
            <a:ext cx="4807456" cy="596900"/>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정신건강 체크 컨텐츠</a:t>
            </a:r>
          </a:p>
        </p:txBody>
      </p:sp>
      <p:sp>
        <p:nvSpPr>
          <p:cNvPr name="TextBox 9" id="9"/>
          <p:cNvSpPr txBox="true"/>
          <p:nvPr/>
        </p:nvSpPr>
        <p:spPr>
          <a:xfrm rot="0">
            <a:off x="11856093" y="4502150"/>
            <a:ext cx="4557297" cy="1216025"/>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정신건강의학과 및</a:t>
            </a:r>
          </a:p>
          <a:p>
            <a:pPr algn="ctr">
              <a:lnSpc>
                <a:spcPts val="4899"/>
              </a:lnSpc>
            </a:pPr>
            <a:r>
              <a:rPr lang="en-US" b="true" sz="3499">
                <a:solidFill>
                  <a:srgbClr val="FFFFFF"/>
                </a:solidFill>
                <a:latin typeface="Roboto Bold"/>
                <a:ea typeface="Roboto Bold"/>
                <a:cs typeface="Roboto Bold"/>
                <a:sym typeface="Roboto Bold"/>
              </a:rPr>
              <a:t>상담심리사 매칭</a:t>
            </a:r>
          </a:p>
        </p:txBody>
      </p:sp>
      <p:sp>
        <p:nvSpPr>
          <p:cNvPr name="TextBox 10" id="10"/>
          <p:cNvSpPr txBox="true"/>
          <p:nvPr/>
        </p:nvSpPr>
        <p:spPr>
          <a:xfrm rot="0">
            <a:off x="6994980" y="5982269"/>
            <a:ext cx="4595786" cy="194437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정신건강의학과에 대한 인식 개선</a:t>
            </a:r>
          </a:p>
          <a:p>
            <a:pPr algn="l">
              <a:lnSpc>
                <a:spcPts val="3079"/>
              </a:lnSpc>
            </a:pPr>
            <a:r>
              <a:rPr lang="en-US" sz="2199">
                <a:solidFill>
                  <a:srgbClr val="18072B"/>
                </a:solidFill>
                <a:latin typeface="Kollektif"/>
                <a:ea typeface="Kollektif"/>
                <a:cs typeface="Kollektif"/>
                <a:sym typeface="Kollektif"/>
              </a:rPr>
              <a:t>및 정신 질환은 감기처럼 누구나 앓을</a:t>
            </a:r>
          </a:p>
          <a:p>
            <a:pPr algn="l">
              <a:lnSpc>
                <a:spcPts val="3079"/>
              </a:lnSpc>
            </a:pPr>
            <a:r>
              <a:rPr lang="en-US" sz="2199">
                <a:solidFill>
                  <a:srgbClr val="18072B"/>
                </a:solidFill>
                <a:latin typeface="Kollektif"/>
                <a:ea typeface="Kollektif"/>
                <a:cs typeface="Kollektif"/>
                <a:sym typeface="Kollektif"/>
              </a:rPr>
              <a:t>수 있는 것이라고 인식 개선을 도모,</a:t>
            </a:r>
          </a:p>
          <a:p>
            <a:pPr algn="l">
              <a:lnSpc>
                <a:spcPts val="3079"/>
              </a:lnSpc>
            </a:pPr>
            <a:r>
              <a:rPr lang="en-US" sz="2199">
                <a:solidFill>
                  <a:srgbClr val="18072B"/>
                </a:solidFill>
                <a:latin typeface="Kollektif"/>
                <a:ea typeface="Kollektif"/>
                <a:cs typeface="Kollektif"/>
                <a:sym typeface="Kollektif"/>
              </a:rPr>
              <a:t>스스로의 정신 건강을 체크하고 증진시킬 수 있는 컨텐츠 제공</a:t>
            </a: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해결 방안</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493371" y="3937806"/>
            <a:ext cx="11301259" cy="4336858"/>
          </a:xfrm>
          <a:custGeom>
            <a:avLst/>
            <a:gdLst/>
            <a:ahLst/>
            <a:cxnLst/>
            <a:rect r="r" b="b" t="t" l="l"/>
            <a:pathLst>
              <a:path h="4336858" w="11301259">
                <a:moveTo>
                  <a:pt x="0" y="0"/>
                </a:moveTo>
                <a:lnTo>
                  <a:pt x="11301258" y="0"/>
                </a:lnTo>
                <a:lnTo>
                  <a:pt x="11301258" y="4336858"/>
                </a:lnTo>
                <a:lnTo>
                  <a:pt x="0" y="4336858"/>
                </a:lnTo>
                <a:lnTo>
                  <a:pt x="0" y="0"/>
                </a:lnTo>
                <a:close/>
              </a:path>
            </a:pathLst>
          </a:custGeom>
          <a:blipFill>
            <a:blip r:embed="rId10"/>
            <a:stretch>
              <a:fillRect l="0" t="0" r="0" b="0"/>
            </a:stretch>
          </a:blipFill>
        </p:spPr>
      </p:sp>
      <p:sp>
        <p:nvSpPr>
          <p:cNvPr name="TextBox 8" id="8"/>
          <p:cNvSpPr txBox="true"/>
          <p:nvPr/>
        </p:nvSpPr>
        <p:spPr>
          <a:xfrm rot="0">
            <a:off x="2446500" y="2236978"/>
            <a:ext cx="13395000"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실험 결과 </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0559" y="1980701"/>
            <a:ext cx="14126882"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5,000원의 유저 구독 모델 또한 선보이고 있는데,</a:t>
            </a:r>
          </a:p>
          <a:p>
            <a:pPr algn="ctr">
              <a:lnSpc>
                <a:spcPts val="5740"/>
              </a:lnSpc>
            </a:pPr>
            <a:r>
              <a:rPr lang="en-US" b="true" sz="4100">
                <a:solidFill>
                  <a:srgbClr val="18072B"/>
                </a:solidFill>
                <a:latin typeface="Roboto Bold"/>
                <a:ea typeface="Roboto Bold"/>
                <a:cs typeface="Roboto Bold"/>
                <a:sym typeface="Roboto Bold"/>
              </a:rPr>
              <a:t>인간 상담심리사를 AI로 결국 대체하겠다면 무슨 의미가 있는가? </a:t>
            </a:r>
          </a:p>
        </p:txBody>
      </p:sp>
      <p:sp>
        <p:nvSpPr>
          <p:cNvPr name="TextBox 4" id="4"/>
          <p:cNvSpPr txBox="true"/>
          <p:nvPr/>
        </p:nvSpPr>
        <p:spPr>
          <a:xfrm rot="0">
            <a:off x="3555475" y="4481905"/>
            <a:ext cx="11177051" cy="27343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바로 그것이 핵심이다.</a:t>
            </a:r>
          </a:p>
          <a:p>
            <a:pPr algn="ctr">
              <a:lnSpc>
                <a:spcPts val="3639"/>
              </a:lnSpc>
            </a:pPr>
            <a:r>
              <a:rPr lang="en-US" sz="2599">
                <a:solidFill>
                  <a:srgbClr val="FFFFFF"/>
                </a:solidFill>
                <a:latin typeface="Kollektif"/>
                <a:ea typeface="Kollektif"/>
                <a:cs typeface="Kollektif"/>
                <a:sym typeface="Kollektif"/>
              </a:rPr>
              <a:t>인간 상담심리사를 AI로 대체하여, 인간 상담심리사에게 돌아가는 예상 커미션 비용(1000/10)보다 훨씬 저렴한 전기료 및 통신비 만으로 AI를 구동하여, 기업의 수익률을 극대화 시키는 것이 중요함을 인지하고 있다.</a:t>
            </a:r>
          </a:p>
          <a:p>
            <a:pPr algn="ctr">
              <a:lnSpc>
                <a:spcPts val="3639"/>
              </a:lnSpc>
            </a:pPr>
            <a:r>
              <a:rPr lang="en-US" sz="2599">
                <a:solidFill>
                  <a:srgbClr val="FFFFFF"/>
                </a:solidFill>
                <a:latin typeface="Kollektif"/>
                <a:ea typeface="Kollektif"/>
                <a:cs typeface="Kollektif"/>
                <a:sym typeface="Kollektif"/>
              </a:rPr>
              <a:t>따라서, 본 사업의 핵심은 결국 대학병원 및 상담센터등과의 질적 연계임을 경영진은 충분히 인지하고 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0559" y="1980701"/>
            <a:ext cx="14126882" cy="14198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OpenAI API 사용 및 클라우드 유지에도 돈이 들텐데, 광고 및 프리미엄 병원 수익 구조만으로 모든 트랜잭션을 처리할 수 있는가?</a:t>
            </a:r>
          </a:p>
        </p:txBody>
      </p:sp>
      <p:sp>
        <p:nvSpPr>
          <p:cNvPr name="TextBox 4" id="4"/>
          <p:cNvSpPr txBox="true"/>
          <p:nvPr/>
        </p:nvSpPr>
        <p:spPr>
          <a:xfrm rot="0">
            <a:off x="3555475" y="3972059"/>
            <a:ext cx="11177051" cy="41059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https://www.harmonyhit.com/health-data-volumes-skyrocket-legacy-data-archives-rise-hie/?form=MG0AV3 &lt;- 본 게시글을 참고하면, 환자 한 명이 1년간 생성하는 데이터는 약 80MiB로 볼 수 있다. 100만명의 환자가 본 앱을 사용하면, 78,200GiB 정도의 데이터를 생성하고, 이는 클라우드 비용(https://expertbeacon.com/aws-vs-azure-vs-google-cloud-comparing-cloud-pricing-in-2023/?form=MG0AV3)으로 약 1400만원에 달하는 수치이다.</a:t>
            </a:r>
          </a:p>
          <a:p>
            <a:pPr algn="ctr">
              <a:lnSpc>
                <a:spcPts val="3639"/>
              </a:lnSpc>
            </a:pPr>
            <a:r>
              <a:rPr lang="en-US" sz="2599">
                <a:solidFill>
                  <a:srgbClr val="FFFFFF"/>
                </a:solidFill>
                <a:latin typeface="Kollektif"/>
                <a:ea typeface="Kollektif"/>
                <a:cs typeface="Kollektif"/>
                <a:sym typeface="Kollektif"/>
              </a:rPr>
              <a:t> 한국의 의료기관 수는 2024년 3/4분기 기준으로 103,100개소, 의원들 중 0.1%만이 본 앱의 프리미엄을 사용하여도 연간 1억원의 수익을 기대할 수 있다.</a:t>
            </a:r>
          </a:p>
          <a:p>
            <a:pPr algn="ctr">
              <a:lnSpc>
                <a:spcPts val="3639"/>
              </a:lnSpc>
            </a:pPr>
            <a:r>
              <a:rPr lang="en-US" sz="2599">
                <a:solidFill>
                  <a:srgbClr val="FFFFFF"/>
                </a:solidFill>
                <a:latin typeface="Kollektif"/>
                <a:ea typeface="Kollektif"/>
                <a:cs typeface="Kollektif"/>
                <a:sym typeface="Kollektif"/>
              </a:rPr>
              <a:t>이 외에 광고 수익 또한 기대할 수 있으므로 충분히 흑자를 낼 수 있다고 본다.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390405"/>
            <a:ext cx="12612292"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기타 질의응답</a:t>
            </a:r>
          </a:p>
        </p:txBody>
      </p:sp>
      <p:sp>
        <p:nvSpPr>
          <p:cNvPr name="TextBox 4" id="4"/>
          <p:cNvSpPr txBox="true"/>
          <p:nvPr/>
        </p:nvSpPr>
        <p:spPr>
          <a:xfrm rot="0">
            <a:off x="3555475" y="4939105"/>
            <a:ext cx="11177051" cy="448310"/>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어떤 질문이든 환영합니다.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3550" y="589375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05587" y="6007232"/>
            <a:ext cx="422107" cy="579220"/>
          </a:xfrm>
          <a:custGeom>
            <a:avLst/>
            <a:gdLst/>
            <a:ahLst/>
            <a:cxnLst/>
            <a:rect r="r" b="b" t="t" l="l"/>
            <a:pathLst>
              <a:path h="579220" w="422107">
                <a:moveTo>
                  <a:pt x="0" y="0"/>
                </a:moveTo>
                <a:lnTo>
                  <a:pt x="422107" y="0"/>
                </a:lnTo>
                <a:lnTo>
                  <a:pt x="422107" y="579221"/>
                </a:lnTo>
                <a:lnTo>
                  <a:pt x="0" y="57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3550" y="486811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2813" y="5091751"/>
            <a:ext cx="495077" cy="380759"/>
          </a:xfrm>
          <a:custGeom>
            <a:avLst/>
            <a:gdLst/>
            <a:ahLst/>
            <a:cxnLst/>
            <a:rect r="r" b="b" t="t" l="l"/>
            <a:pathLst>
              <a:path h="380759" w="495077">
                <a:moveTo>
                  <a:pt x="0" y="0"/>
                </a:moveTo>
                <a:lnTo>
                  <a:pt x="495077" y="0"/>
                </a:lnTo>
                <a:lnTo>
                  <a:pt x="495077" y="380759"/>
                </a:lnTo>
                <a:lnTo>
                  <a:pt x="0" y="3807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532599" y="2030070"/>
            <a:ext cx="7987132" cy="1329855"/>
          </a:xfrm>
          <a:prstGeom prst="rect">
            <a:avLst/>
          </a:prstGeom>
        </p:spPr>
        <p:txBody>
          <a:bodyPr anchor="t" rtlCol="false" tIns="0" lIns="0" bIns="0" rIns="0">
            <a:spAutoFit/>
          </a:bodyPr>
          <a:lstStyle/>
          <a:p>
            <a:pPr algn="r">
              <a:lnSpc>
                <a:spcPts val="10163"/>
              </a:lnSpc>
            </a:pPr>
            <a:r>
              <a:rPr lang="en-US" b="true" sz="9239" spc="988">
                <a:solidFill>
                  <a:srgbClr val="FFFFFF"/>
                </a:solidFill>
                <a:latin typeface="Public Sans Bold"/>
                <a:ea typeface="Public Sans Bold"/>
                <a:cs typeface="Public Sans Bold"/>
                <a:sym typeface="Public Sans Bold"/>
              </a:rPr>
              <a:t>CONTACT</a:t>
            </a:r>
          </a:p>
        </p:txBody>
      </p:sp>
      <p:sp>
        <p:nvSpPr>
          <p:cNvPr name="TextBox 8" id="8"/>
          <p:cNvSpPr txBox="true"/>
          <p:nvPr/>
        </p:nvSpPr>
        <p:spPr>
          <a:xfrm rot="0">
            <a:off x="10752847" y="5062914"/>
            <a:ext cx="4700993" cy="415925"/>
          </a:xfrm>
          <a:prstGeom prst="rect">
            <a:avLst/>
          </a:prstGeom>
        </p:spPr>
        <p:txBody>
          <a:bodyPr anchor="t" rtlCol="false" tIns="0" lIns="0" bIns="0" rIns="0">
            <a:spAutoFit/>
          </a:bodyPr>
          <a:lstStyle/>
          <a:p>
            <a:pPr algn="r">
              <a:lnSpc>
                <a:spcPts val="3250"/>
              </a:lnSpc>
            </a:pPr>
            <a:r>
              <a:rPr lang="en-US" b="true" sz="2500">
                <a:solidFill>
                  <a:srgbClr val="FFFFFF"/>
                </a:solidFill>
                <a:latin typeface="Kollektif Bold"/>
                <a:ea typeface="Kollektif Bold"/>
                <a:cs typeface="Kollektif Bold"/>
                <a:sym typeface="Kollektif Bold"/>
              </a:rPr>
              <a:t>jeongwoo.gobroad@gmail.com</a:t>
            </a:r>
          </a:p>
        </p:txBody>
      </p:sp>
      <p:sp>
        <p:nvSpPr>
          <p:cNvPr name="TextBox 9" id="9"/>
          <p:cNvSpPr txBox="true"/>
          <p:nvPr/>
        </p:nvSpPr>
        <p:spPr>
          <a:xfrm rot="0">
            <a:off x="11758670" y="6117014"/>
            <a:ext cx="3687866" cy="415925"/>
          </a:xfrm>
          <a:prstGeom prst="rect">
            <a:avLst/>
          </a:prstGeom>
        </p:spPr>
        <p:txBody>
          <a:bodyPr anchor="t" rtlCol="false" tIns="0" lIns="0" bIns="0" rIns="0">
            <a:spAutoFit/>
          </a:bodyPr>
          <a:lstStyle/>
          <a:p>
            <a:pPr algn="r">
              <a:lnSpc>
                <a:spcPts val="3250"/>
              </a:lnSpc>
            </a:pPr>
            <a:r>
              <a:rPr lang="en-US" b="true" sz="2500">
                <a:solidFill>
                  <a:srgbClr val="FFFFFF"/>
                </a:solidFill>
                <a:latin typeface="Kollektif Bold"/>
                <a:ea typeface="Kollektif Bold"/>
                <a:cs typeface="Kollektif Bold"/>
                <a:sym typeface="Kollektif Bold"/>
              </a:rPr>
              <a:t>010-3457-2102</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1983993"/>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a:ea typeface="Roboto"/>
                <a:cs typeface="Roboto"/>
                <a:sym typeface="Roboto"/>
              </a:rPr>
              <a:t>감사합니다.</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06452" y="5982269"/>
            <a:ext cx="4557297" cy="116332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정신과 방문을 통한 약물 치료와</a:t>
            </a:r>
          </a:p>
          <a:p>
            <a:pPr algn="l">
              <a:lnSpc>
                <a:spcPts val="3079"/>
              </a:lnSpc>
            </a:pPr>
            <a:r>
              <a:rPr lang="en-US" sz="2199">
                <a:solidFill>
                  <a:srgbClr val="18072B"/>
                </a:solidFill>
                <a:latin typeface="Kollektif"/>
                <a:ea typeface="Kollektif"/>
                <a:cs typeface="Kollektif"/>
                <a:sym typeface="Kollektif"/>
              </a:rPr>
              <a:t>상담심리사를 통한 심리 치료를 병행할 수 있음</a:t>
            </a: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63393" y="5982269"/>
            <a:ext cx="4541061" cy="194437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AI를 기반으로 한 표정 인식을 통해</a:t>
            </a:r>
          </a:p>
          <a:p>
            <a:pPr algn="l">
              <a:lnSpc>
                <a:spcPts val="3079"/>
              </a:lnSpc>
            </a:pPr>
            <a:r>
              <a:rPr lang="en-US" sz="2199">
                <a:solidFill>
                  <a:srgbClr val="18072B"/>
                </a:solidFill>
                <a:latin typeface="Kollektif"/>
                <a:ea typeface="Kollektif"/>
                <a:cs typeface="Kollektif"/>
                <a:sym typeface="Kollektif"/>
              </a:rPr>
              <a:t>환자의 프라이버시 노출은 최소화</a:t>
            </a:r>
          </a:p>
          <a:p>
            <a:pPr algn="l">
              <a:lnSpc>
                <a:spcPts val="3079"/>
              </a:lnSpc>
            </a:pPr>
            <a:r>
              <a:rPr lang="en-US" sz="2199">
                <a:solidFill>
                  <a:srgbClr val="18072B"/>
                </a:solidFill>
                <a:latin typeface="Kollektif"/>
                <a:ea typeface="Kollektif"/>
                <a:cs typeface="Kollektif"/>
                <a:sym typeface="Kollektif"/>
              </a:rPr>
              <a:t>하면서도 상담심리사에게 전달되는</a:t>
            </a:r>
          </a:p>
          <a:p>
            <a:pPr algn="l">
              <a:lnSpc>
                <a:spcPts val="3079"/>
              </a:lnSpc>
            </a:pPr>
            <a:r>
              <a:rPr lang="en-US" sz="2199">
                <a:solidFill>
                  <a:srgbClr val="18072B"/>
                </a:solidFill>
                <a:latin typeface="Kollektif"/>
                <a:ea typeface="Kollektif"/>
                <a:cs typeface="Kollektif"/>
                <a:sym typeface="Kollektif"/>
              </a:rPr>
              <a:t>비언어적 소통 능력을 향상시킬 수</a:t>
            </a:r>
          </a:p>
          <a:p>
            <a:pPr algn="l">
              <a:lnSpc>
                <a:spcPts val="3079"/>
              </a:lnSpc>
            </a:pPr>
            <a:r>
              <a:rPr lang="en-US" sz="2199">
                <a:solidFill>
                  <a:srgbClr val="18072B"/>
                </a:solidFill>
                <a:latin typeface="Kollektif"/>
                <a:ea typeface="Kollektif"/>
                <a:cs typeface="Kollektif"/>
                <a:sym typeface="Kollektif"/>
              </a:rPr>
              <a:t>있음</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b="true" sz="3499">
                <a:solidFill>
                  <a:srgbClr val="FFFFFF"/>
                </a:solidFill>
                <a:latin typeface="Roboto Bold"/>
                <a:ea typeface="Roboto Bold"/>
                <a:cs typeface="Roboto Bold"/>
                <a:sym typeface="Roboto Bold"/>
              </a:rPr>
              <a:t>비언어적 소통 개선</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604455" y="4791754"/>
            <a:ext cx="4807456" cy="596900"/>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응급 상황 대처</a:t>
            </a:r>
          </a:p>
        </p:txBody>
      </p:sp>
      <p:sp>
        <p:nvSpPr>
          <p:cNvPr name="TextBox 9" id="9"/>
          <p:cNvSpPr txBox="true"/>
          <p:nvPr/>
        </p:nvSpPr>
        <p:spPr>
          <a:xfrm rot="0">
            <a:off x="11856093" y="4502150"/>
            <a:ext cx="4557297" cy="1216025"/>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약물 치료와</a:t>
            </a:r>
          </a:p>
          <a:p>
            <a:pPr algn="ctr">
              <a:lnSpc>
                <a:spcPts val="4899"/>
              </a:lnSpc>
            </a:pPr>
            <a:r>
              <a:rPr lang="en-US" b="true" sz="3499">
                <a:solidFill>
                  <a:srgbClr val="FFFFFF"/>
                </a:solidFill>
                <a:latin typeface="Roboto Bold"/>
                <a:ea typeface="Roboto Bold"/>
                <a:cs typeface="Roboto Bold"/>
                <a:sym typeface="Roboto Bold"/>
              </a:rPr>
              <a:t>심리 치료의 병행</a:t>
            </a:r>
          </a:p>
        </p:txBody>
      </p:sp>
      <p:sp>
        <p:nvSpPr>
          <p:cNvPr name="TextBox 10" id="10"/>
          <p:cNvSpPr txBox="true"/>
          <p:nvPr/>
        </p:nvSpPr>
        <p:spPr>
          <a:xfrm rot="0">
            <a:off x="6994980" y="5982269"/>
            <a:ext cx="4595786" cy="1553845"/>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트랜스포머 인공지능 모델을 활용하여</a:t>
            </a:r>
          </a:p>
          <a:p>
            <a:pPr algn="l">
              <a:lnSpc>
                <a:spcPts val="3079"/>
              </a:lnSpc>
            </a:pPr>
            <a:r>
              <a:rPr lang="en-US" sz="2199">
                <a:solidFill>
                  <a:srgbClr val="18072B"/>
                </a:solidFill>
                <a:latin typeface="Kollektif"/>
                <a:ea typeface="Kollektif"/>
                <a:cs typeface="Kollektif"/>
                <a:sym typeface="Kollektif"/>
              </a:rPr>
              <a:t>환자가 작성하는 글, 대화 내용 등을</a:t>
            </a:r>
          </a:p>
          <a:p>
            <a:pPr algn="l">
              <a:lnSpc>
                <a:spcPts val="3079"/>
              </a:lnSpc>
            </a:pPr>
            <a:r>
              <a:rPr lang="en-US" sz="2199">
                <a:solidFill>
                  <a:srgbClr val="18072B"/>
                </a:solidFill>
                <a:latin typeface="Kollektif"/>
                <a:ea typeface="Kollektif"/>
                <a:cs typeface="Kollektif"/>
                <a:sym typeface="Kollektif"/>
              </a:rPr>
              <a:t>기반으로 위험 신호가 감지되면</a:t>
            </a:r>
          </a:p>
          <a:p>
            <a:pPr algn="l">
              <a:lnSpc>
                <a:spcPts val="3079"/>
              </a:lnSpc>
            </a:pPr>
            <a:r>
              <a:rPr lang="en-US" sz="2199">
                <a:solidFill>
                  <a:srgbClr val="18072B"/>
                </a:solidFill>
                <a:latin typeface="Kollektif"/>
                <a:ea typeface="Kollektif"/>
                <a:cs typeface="Kollektif"/>
                <a:sym typeface="Kollektif"/>
              </a:rPr>
              <a:t>즉시 비상 연락처로 연락이 제공됨</a:t>
            </a: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해결 방안</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1430959"/>
            <a:ext cx="7428611" cy="8719783"/>
            <a:chOff x="0" y="0"/>
            <a:chExt cx="1956507" cy="2296568"/>
          </a:xfrm>
        </p:grpSpPr>
        <p:sp>
          <p:nvSpPr>
            <p:cNvPr name="Freeform 9" id="9"/>
            <p:cNvSpPr/>
            <p:nvPr/>
          </p:nvSpPr>
          <p:spPr>
            <a:xfrm flipH="false" flipV="false" rot="0">
              <a:off x="0" y="0"/>
              <a:ext cx="1956507" cy="2296568"/>
            </a:xfrm>
            <a:custGeom>
              <a:avLst/>
              <a:gdLst/>
              <a:ahLst/>
              <a:cxnLst/>
              <a:rect r="r" b="b" t="t" l="l"/>
              <a:pathLst>
                <a:path h="2296568" w="1956507">
                  <a:moveTo>
                    <a:pt x="0" y="0"/>
                  </a:moveTo>
                  <a:lnTo>
                    <a:pt x="1956507" y="0"/>
                  </a:lnTo>
                  <a:lnTo>
                    <a:pt x="1956507" y="2296568"/>
                  </a:lnTo>
                  <a:lnTo>
                    <a:pt x="0" y="2296568"/>
                  </a:lnTo>
                  <a:close/>
                </a:path>
              </a:pathLst>
            </a:custGeom>
            <a:solidFill>
              <a:srgbClr val="28094B"/>
            </a:solidFill>
          </p:spPr>
        </p:sp>
        <p:sp>
          <p:nvSpPr>
            <p:cNvPr name="TextBox 10" id="10"/>
            <p:cNvSpPr txBox="true"/>
            <p:nvPr/>
          </p:nvSpPr>
          <p:spPr>
            <a:xfrm>
              <a:off x="0" y="9525"/>
              <a:ext cx="1956507" cy="2287043"/>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79945" y="1644724"/>
            <a:ext cx="6140253" cy="1045083"/>
          </a:xfrm>
          <a:prstGeom prst="rect">
            <a:avLst/>
          </a:prstGeom>
        </p:spPr>
        <p:txBody>
          <a:bodyPr anchor="t" rtlCol="false" tIns="0" lIns="0" bIns="0" rIns="0">
            <a:spAutoFit/>
          </a:bodyPr>
          <a:lstStyle/>
          <a:p>
            <a:pPr algn="l">
              <a:lnSpc>
                <a:spcPts val="8316"/>
              </a:lnSpc>
            </a:pPr>
            <a:r>
              <a:rPr lang="en-US" sz="6600" b="true">
                <a:solidFill>
                  <a:srgbClr val="FFFFFF"/>
                </a:solidFill>
                <a:latin typeface="Roboto Bold"/>
                <a:ea typeface="Roboto Bold"/>
                <a:cs typeface="Roboto Bold"/>
                <a:sym typeface="Roboto Bold"/>
              </a:rPr>
              <a:t>목차</a:t>
            </a:r>
          </a:p>
        </p:txBody>
      </p:sp>
      <p:sp>
        <p:nvSpPr>
          <p:cNvPr name="TextBox 12" id="12"/>
          <p:cNvSpPr txBox="true"/>
          <p:nvPr/>
        </p:nvSpPr>
        <p:spPr>
          <a:xfrm rot="0">
            <a:off x="1835922" y="3051757"/>
            <a:ext cx="6828300" cy="6848398"/>
          </a:xfrm>
          <a:prstGeom prst="rect">
            <a:avLst/>
          </a:prstGeom>
        </p:spPr>
        <p:txBody>
          <a:bodyPr anchor="t" rtlCol="false" tIns="0" lIns="0" bIns="0" rIns="0">
            <a:spAutoFit/>
          </a:bodyPr>
          <a:lstStyle/>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메뉴 소개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정신건강에 대해 낮아진 진입장벽</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1. AI 기반 상담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2. 버블형 SNS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트랜스포머 모델을 활용한 극단적 행동 사전 예측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3. 정신건강 큐레이팅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정신과 / 상담심리사 매칭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상담심리사와의 실시간 비대면 상담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약 복용 알리미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4. 치료사용 어플리케이션</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비즈니스 모델</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시연</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1. AI 기반 상담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2. 버블형 SNS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3. 정신건강 큐레이팅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4. 치료사용 어플리케이션</a:t>
            </a:r>
          </a:p>
        </p:txBody>
      </p:sp>
      <p:sp>
        <p:nvSpPr>
          <p:cNvPr name="TextBox 13" id="13"/>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11564291" y="2045802"/>
            <a:ext cx="3031005" cy="7771807"/>
          </a:xfrm>
          <a:custGeom>
            <a:avLst/>
            <a:gdLst/>
            <a:ahLst/>
            <a:cxnLst/>
            <a:rect r="r" b="b" t="t" l="l"/>
            <a:pathLst>
              <a:path h="7771807" w="3031005">
                <a:moveTo>
                  <a:pt x="0" y="0"/>
                </a:moveTo>
                <a:lnTo>
                  <a:pt x="3031005" y="0"/>
                </a:lnTo>
                <a:lnTo>
                  <a:pt x="3031005" y="7771807"/>
                </a:lnTo>
                <a:lnTo>
                  <a:pt x="0" y="7771807"/>
                </a:lnTo>
                <a:lnTo>
                  <a:pt x="0" y="0"/>
                </a:lnTo>
                <a:close/>
              </a:path>
            </a:pathLst>
          </a:custGeom>
          <a:blipFill>
            <a:blip r:embed="rId10"/>
            <a:stretch>
              <a:fillRect l="0" t="0" r="0" b="0"/>
            </a:stretch>
          </a:blipFill>
        </p:spPr>
      </p:sp>
      <p:sp>
        <p:nvSpPr>
          <p:cNvPr name="Freeform 12" id="12"/>
          <p:cNvSpPr/>
          <p:nvPr/>
        </p:nvSpPr>
        <p:spPr>
          <a:xfrm flipH="false" flipV="false" rot="0">
            <a:off x="14883332" y="2045802"/>
            <a:ext cx="3031005" cy="7771807"/>
          </a:xfrm>
          <a:custGeom>
            <a:avLst/>
            <a:gdLst/>
            <a:ahLst/>
            <a:cxnLst/>
            <a:rect r="r" b="b" t="t" l="l"/>
            <a:pathLst>
              <a:path h="7771807" w="3031005">
                <a:moveTo>
                  <a:pt x="0" y="0"/>
                </a:moveTo>
                <a:lnTo>
                  <a:pt x="3031005" y="0"/>
                </a:lnTo>
                <a:lnTo>
                  <a:pt x="3031005" y="7771807"/>
                </a:lnTo>
                <a:lnTo>
                  <a:pt x="0" y="7771807"/>
                </a:lnTo>
                <a:lnTo>
                  <a:pt x="0" y="0"/>
                </a:lnTo>
                <a:close/>
              </a:path>
            </a:pathLst>
          </a:custGeom>
          <a:blipFill>
            <a:blip r:embed="rId11"/>
            <a:stretch>
              <a:fillRect l="0" t="0" r="0" b="0"/>
            </a:stretch>
          </a:blipFill>
        </p:spPr>
      </p:sp>
      <p:sp>
        <p:nvSpPr>
          <p:cNvPr name="Freeform 13" id="13"/>
          <p:cNvSpPr/>
          <p:nvPr/>
        </p:nvSpPr>
        <p:spPr>
          <a:xfrm flipH="false" flipV="false" rot="0">
            <a:off x="11586142" y="2045802"/>
            <a:ext cx="3031005" cy="7771807"/>
          </a:xfrm>
          <a:custGeom>
            <a:avLst/>
            <a:gdLst/>
            <a:ahLst/>
            <a:cxnLst/>
            <a:rect r="r" b="b" t="t" l="l"/>
            <a:pathLst>
              <a:path h="7771807" w="3031005">
                <a:moveTo>
                  <a:pt x="0" y="0"/>
                </a:moveTo>
                <a:lnTo>
                  <a:pt x="3031004" y="0"/>
                </a:lnTo>
                <a:lnTo>
                  <a:pt x="3031004" y="7771807"/>
                </a:lnTo>
                <a:lnTo>
                  <a:pt x="0" y="7771807"/>
                </a:lnTo>
                <a:lnTo>
                  <a:pt x="0" y="0"/>
                </a:lnTo>
                <a:close/>
              </a:path>
            </a:pathLst>
          </a:custGeom>
          <a:blipFill>
            <a:blip r:embed="rId12"/>
            <a:stretch>
              <a:fillRect l="0" t="0" r="0" b="0"/>
            </a:stretch>
          </a:blipFill>
        </p:spPr>
      </p:sp>
      <p:sp>
        <p:nvSpPr>
          <p:cNvPr name="TextBox 14" id="14"/>
          <p:cNvSpPr txBox="true"/>
          <p:nvPr/>
        </p:nvSpPr>
        <p:spPr>
          <a:xfrm rot="0">
            <a:off x="2158011" y="2653784"/>
            <a:ext cx="6140253" cy="1045083"/>
          </a:xfrm>
          <a:prstGeom prst="rect">
            <a:avLst/>
          </a:prstGeom>
        </p:spPr>
        <p:txBody>
          <a:bodyPr anchor="t" rtlCol="false" tIns="0" lIns="0" bIns="0" rIns="0">
            <a:spAutoFit/>
          </a:bodyPr>
          <a:lstStyle/>
          <a:p>
            <a:pPr algn="l">
              <a:lnSpc>
                <a:spcPts val="8316"/>
              </a:lnSpc>
            </a:pPr>
            <a:r>
              <a:rPr lang="en-US" sz="6600" b="true">
                <a:solidFill>
                  <a:srgbClr val="FFFFFF"/>
                </a:solidFill>
                <a:latin typeface="Roboto Bold"/>
                <a:ea typeface="Roboto Bold"/>
                <a:cs typeface="Roboto Bold"/>
                <a:sym typeface="Roboto Bold"/>
              </a:rPr>
              <a:t>메뉴 소개</a:t>
            </a:r>
          </a:p>
        </p:txBody>
      </p:sp>
      <p:sp>
        <p:nvSpPr>
          <p:cNvPr name="TextBox 15" id="15"/>
          <p:cNvSpPr txBox="true"/>
          <p:nvPr/>
        </p:nvSpPr>
        <p:spPr>
          <a:xfrm rot="0">
            <a:off x="1835922" y="4659238"/>
            <a:ext cx="6828300" cy="3217427"/>
          </a:xfrm>
          <a:prstGeom prst="rect">
            <a:avLst/>
          </a:prstGeom>
        </p:spPr>
        <p:txBody>
          <a:bodyPr anchor="t" rtlCol="false" tIns="0" lIns="0" bIns="0" rIns="0">
            <a:spAutoFit/>
          </a:bodyPr>
          <a:lstStyle/>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햄버거 버튼</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홈 / 프로필 / 게시물 / DM / 예약 / 방문 / 설정 / 로그아웃</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홈</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챗봇</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그래프보드(버블형 SNS, 가칭)</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근처 마음병원 찾기</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큐레이팅 서비스</a:t>
            </a:r>
          </a:p>
        </p:txBody>
      </p:sp>
      <p:sp>
        <p:nvSpPr>
          <p:cNvPr name="TextBox 16" id="16"/>
          <p:cNvSpPr txBox="true"/>
          <p:nvPr/>
        </p:nvSpPr>
        <p:spPr>
          <a:xfrm rot="0">
            <a:off x="1535766" y="814525"/>
            <a:ext cx="3032398" cy="469265"/>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DAGcD0d1vc0</dc:identifier>
  <dcterms:modified xsi:type="dcterms:W3CDTF">2011-08-01T06:04:30Z</dcterms:modified>
  <cp:revision>1</cp:revision>
  <dc:title>Project_toDoctoDoc</dc:title>
</cp:coreProperties>
</file>